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7" r:id="rId3"/>
    <p:sldId id="258" r:id="rId4"/>
    <p:sldId id="348" r:id="rId5"/>
    <p:sldId id="351" r:id="rId6"/>
    <p:sldId id="349" r:id="rId7"/>
    <p:sldId id="352" r:id="rId8"/>
    <p:sldId id="362" r:id="rId9"/>
    <p:sldId id="363" r:id="rId10"/>
    <p:sldId id="364" r:id="rId11"/>
    <p:sldId id="365" r:id="rId12"/>
    <p:sldId id="366" r:id="rId13"/>
  </p:sldIdLst>
  <p:sldSz cx="12192000" cy="6858000"/>
  <p:notesSz cx="6858000" cy="9144000"/>
  <p:defaultTextStyle>
    <a:defPPr>
      <a:defRPr lang="sah-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7"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howGuides="1">
      <p:cViewPr varScale="1">
        <p:scale>
          <a:sx n="69" d="100"/>
          <a:sy n="69" d="100"/>
        </p:scale>
        <p:origin x="484" y="52"/>
      </p:cViewPr>
      <p:guideLst>
        <p:guide pos="381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9AC1D9-F33C-400A-8CDD-E52326C00F6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sah-RU"/>
          </a:p>
        </p:txBody>
      </p:sp>
      <p:sp>
        <p:nvSpPr>
          <p:cNvPr id="3" name="Подзаголовок 2">
            <a:extLst>
              <a:ext uri="{FF2B5EF4-FFF2-40B4-BE49-F238E27FC236}">
                <a16:creationId xmlns:a16="http://schemas.microsoft.com/office/drawing/2014/main" id="{FC79504C-3513-4BD0-8D2C-32558D3BE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sah-RU"/>
          </a:p>
        </p:txBody>
      </p:sp>
      <p:sp>
        <p:nvSpPr>
          <p:cNvPr id="4" name="Дата 3">
            <a:extLst>
              <a:ext uri="{FF2B5EF4-FFF2-40B4-BE49-F238E27FC236}">
                <a16:creationId xmlns:a16="http://schemas.microsoft.com/office/drawing/2014/main" id="{CDAD7CD7-BDDA-48DA-A39C-F3C5BBC7676C}"/>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5" name="Нижний колонтитул 4">
            <a:extLst>
              <a:ext uri="{FF2B5EF4-FFF2-40B4-BE49-F238E27FC236}">
                <a16:creationId xmlns:a16="http://schemas.microsoft.com/office/drawing/2014/main" id="{5D7504D5-3583-4133-B206-2470DC73B4A2}"/>
              </a:ext>
            </a:extLst>
          </p:cNvPr>
          <p:cNvSpPr>
            <a:spLocks noGrp="1"/>
          </p:cNvSpPr>
          <p:nvPr>
            <p:ph type="ftr" sz="quarter" idx="11"/>
          </p:nvPr>
        </p:nvSpPr>
        <p:spPr/>
        <p:txBody>
          <a:bodyPr/>
          <a:lstStyle/>
          <a:p>
            <a:endParaRPr lang="sah-RU"/>
          </a:p>
        </p:txBody>
      </p:sp>
      <p:sp>
        <p:nvSpPr>
          <p:cNvPr id="6" name="Номер слайда 5">
            <a:extLst>
              <a:ext uri="{FF2B5EF4-FFF2-40B4-BE49-F238E27FC236}">
                <a16:creationId xmlns:a16="http://schemas.microsoft.com/office/drawing/2014/main" id="{236C3CB2-C791-45E9-8E34-C8A1963F646B}"/>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109347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16D3C7-B443-44ED-A34B-42DA1FC57614}"/>
              </a:ext>
            </a:extLst>
          </p:cNvPr>
          <p:cNvSpPr>
            <a:spLocks noGrp="1"/>
          </p:cNvSpPr>
          <p:nvPr>
            <p:ph type="title"/>
          </p:nvPr>
        </p:nvSpPr>
        <p:spPr/>
        <p:txBody>
          <a:bodyPr/>
          <a:lstStyle/>
          <a:p>
            <a:r>
              <a:rPr lang="ru-RU"/>
              <a:t>Образец заголовка</a:t>
            </a:r>
            <a:endParaRPr lang="sah-RU"/>
          </a:p>
        </p:txBody>
      </p:sp>
      <p:sp>
        <p:nvSpPr>
          <p:cNvPr id="3" name="Вертикальный текст 2">
            <a:extLst>
              <a:ext uri="{FF2B5EF4-FFF2-40B4-BE49-F238E27FC236}">
                <a16:creationId xmlns:a16="http://schemas.microsoft.com/office/drawing/2014/main" id="{5C4A61E7-B66B-4A35-93A2-1AB16AED32B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sah-RU"/>
          </a:p>
        </p:txBody>
      </p:sp>
      <p:sp>
        <p:nvSpPr>
          <p:cNvPr id="4" name="Дата 3">
            <a:extLst>
              <a:ext uri="{FF2B5EF4-FFF2-40B4-BE49-F238E27FC236}">
                <a16:creationId xmlns:a16="http://schemas.microsoft.com/office/drawing/2014/main" id="{4889C08C-6B95-4595-A209-64DBF3CCF07B}"/>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5" name="Нижний колонтитул 4">
            <a:extLst>
              <a:ext uri="{FF2B5EF4-FFF2-40B4-BE49-F238E27FC236}">
                <a16:creationId xmlns:a16="http://schemas.microsoft.com/office/drawing/2014/main" id="{7DEAA8F2-BFDE-471A-A9B0-F85B51809CD4}"/>
              </a:ext>
            </a:extLst>
          </p:cNvPr>
          <p:cNvSpPr>
            <a:spLocks noGrp="1"/>
          </p:cNvSpPr>
          <p:nvPr>
            <p:ph type="ftr" sz="quarter" idx="11"/>
          </p:nvPr>
        </p:nvSpPr>
        <p:spPr/>
        <p:txBody>
          <a:bodyPr/>
          <a:lstStyle/>
          <a:p>
            <a:endParaRPr lang="sah-RU"/>
          </a:p>
        </p:txBody>
      </p:sp>
      <p:sp>
        <p:nvSpPr>
          <p:cNvPr id="6" name="Номер слайда 5">
            <a:extLst>
              <a:ext uri="{FF2B5EF4-FFF2-40B4-BE49-F238E27FC236}">
                <a16:creationId xmlns:a16="http://schemas.microsoft.com/office/drawing/2014/main" id="{24C01258-9610-44DF-A5D7-4A77D249D344}"/>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135198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F28629D-129A-4825-AB01-E32EF3563AFB}"/>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sah-RU"/>
          </a:p>
        </p:txBody>
      </p:sp>
      <p:sp>
        <p:nvSpPr>
          <p:cNvPr id="3" name="Вертикальный текст 2">
            <a:extLst>
              <a:ext uri="{FF2B5EF4-FFF2-40B4-BE49-F238E27FC236}">
                <a16:creationId xmlns:a16="http://schemas.microsoft.com/office/drawing/2014/main" id="{36FE234C-7E8E-47DB-BEA9-DFC46CF8C26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sah-RU"/>
          </a:p>
        </p:txBody>
      </p:sp>
      <p:sp>
        <p:nvSpPr>
          <p:cNvPr id="4" name="Дата 3">
            <a:extLst>
              <a:ext uri="{FF2B5EF4-FFF2-40B4-BE49-F238E27FC236}">
                <a16:creationId xmlns:a16="http://schemas.microsoft.com/office/drawing/2014/main" id="{797F0902-6F2B-45FC-BEC5-10F7EACAA79A}"/>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5" name="Нижний колонтитул 4">
            <a:extLst>
              <a:ext uri="{FF2B5EF4-FFF2-40B4-BE49-F238E27FC236}">
                <a16:creationId xmlns:a16="http://schemas.microsoft.com/office/drawing/2014/main" id="{1195ADB7-4BBF-4F0F-AA95-69C1A60CC26B}"/>
              </a:ext>
            </a:extLst>
          </p:cNvPr>
          <p:cNvSpPr>
            <a:spLocks noGrp="1"/>
          </p:cNvSpPr>
          <p:nvPr>
            <p:ph type="ftr" sz="quarter" idx="11"/>
          </p:nvPr>
        </p:nvSpPr>
        <p:spPr/>
        <p:txBody>
          <a:bodyPr/>
          <a:lstStyle/>
          <a:p>
            <a:endParaRPr lang="sah-RU"/>
          </a:p>
        </p:txBody>
      </p:sp>
      <p:sp>
        <p:nvSpPr>
          <p:cNvPr id="6" name="Номер слайда 5">
            <a:extLst>
              <a:ext uri="{FF2B5EF4-FFF2-40B4-BE49-F238E27FC236}">
                <a16:creationId xmlns:a16="http://schemas.microsoft.com/office/drawing/2014/main" id="{5777C81A-1E15-49B0-93AA-A44AD748BA7D}"/>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384667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B9D281-D910-4D21-8BE4-6AD4EAAAB651}"/>
              </a:ext>
            </a:extLst>
          </p:cNvPr>
          <p:cNvSpPr>
            <a:spLocks noGrp="1"/>
          </p:cNvSpPr>
          <p:nvPr>
            <p:ph type="title"/>
          </p:nvPr>
        </p:nvSpPr>
        <p:spPr/>
        <p:txBody>
          <a:bodyPr/>
          <a:lstStyle/>
          <a:p>
            <a:r>
              <a:rPr lang="ru-RU"/>
              <a:t>Образец заголовка</a:t>
            </a:r>
            <a:endParaRPr lang="sah-RU"/>
          </a:p>
        </p:txBody>
      </p:sp>
      <p:sp>
        <p:nvSpPr>
          <p:cNvPr id="3" name="Объект 2">
            <a:extLst>
              <a:ext uri="{FF2B5EF4-FFF2-40B4-BE49-F238E27FC236}">
                <a16:creationId xmlns:a16="http://schemas.microsoft.com/office/drawing/2014/main" id="{F4E41367-2D39-44E5-9D77-D832A915951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sah-RU"/>
          </a:p>
        </p:txBody>
      </p:sp>
      <p:sp>
        <p:nvSpPr>
          <p:cNvPr id="4" name="Дата 3">
            <a:extLst>
              <a:ext uri="{FF2B5EF4-FFF2-40B4-BE49-F238E27FC236}">
                <a16:creationId xmlns:a16="http://schemas.microsoft.com/office/drawing/2014/main" id="{14A6947F-D020-4D78-9B57-B144634A490F}"/>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5" name="Нижний колонтитул 4">
            <a:extLst>
              <a:ext uri="{FF2B5EF4-FFF2-40B4-BE49-F238E27FC236}">
                <a16:creationId xmlns:a16="http://schemas.microsoft.com/office/drawing/2014/main" id="{986B7ECA-E8C8-4D27-BE91-527A4E0BFFE9}"/>
              </a:ext>
            </a:extLst>
          </p:cNvPr>
          <p:cNvSpPr>
            <a:spLocks noGrp="1"/>
          </p:cNvSpPr>
          <p:nvPr>
            <p:ph type="ftr" sz="quarter" idx="11"/>
          </p:nvPr>
        </p:nvSpPr>
        <p:spPr/>
        <p:txBody>
          <a:bodyPr/>
          <a:lstStyle/>
          <a:p>
            <a:endParaRPr lang="sah-RU"/>
          </a:p>
        </p:txBody>
      </p:sp>
      <p:sp>
        <p:nvSpPr>
          <p:cNvPr id="6" name="Номер слайда 5">
            <a:extLst>
              <a:ext uri="{FF2B5EF4-FFF2-40B4-BE49-F238E27FC236}">
                <a16:creationId xmlns:a16="http://schemas.microsoft.com/office/drawing/2014/main" id="{50A0135B-C2B1-40D3-BB26-9589D22949D5}"/>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44582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7568B5-BC03-4288-95AC-8CF2CD97C00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sah-RU"/>
          </a:p>
        </p:txBody>
      </p:sp>
      <p:sp>
        <p:nvSpPr>
          <p:cNvPr id="3" name="Текст 2">
            <a:extLst>
              <a:ext uri="{FF2B5EF4-FFF2-40B4-BE49-F238E27FC236}">
                <a16:creationId xmlns:a16="http://schemas.microsoft.com/office/drawing/2014/main" id="{9DDFC920-83D4-4BBC-A581-87253E5A87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181E96B-5E62-4357-96FF-1970FC6318BB}"/>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5" name="Нижний колонтитул 4">
            <a:extLst>
              <a:ext uri="{FF2B5EF4-FFF2-40B4-BE49-F238E27FC236}">
                <a16:creationId xmlns:a16="http://schemas.microsoft.com/office/drawing/2014/main" id="{3612BB29-36CC-4194-8FFD-5277840A178C}"/>
              </a:ext>
            </a:extLst>
          </p:cNvPr>
          <p:cNvSpPr>
            <a:spLocks noGrp="1"/>
          </p:cNvSpPr>
          <p:nvPr>
            <p:ph type="ftr" sz="quarter" idx="11"/>
          </p:nvPr>
        </p:nvSpPr>
        <p:spPr/>
        <p:txBody>
          <a:bodyPr/>
          <a:lstStyle/>
          <a:p>
            <a:endParaRPr lang="sah-RU"/>
          </a:p>
        </p:txBody>
      </p:sp>
      <p:sp>
        <p:nvSpPr>
          <p:cNvPr id="6" name="Номер слайда 5">
            <a:extLst>
              <a:ext uri="{FF2B5EF4-FFF2-40B4-BE49-F238E27FC236}">
                <a16:creationId xmlns:a16="http://schemas.microsoft.com/office/drawing/2014/main" id="{FA45BC56-5D88-4AB7-8AAA-1C78CFC97143}"/>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378357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57401C-D055-48F6-9FB4-8BF3BDABFBF9}"/>
              </a:ext>
            </a:extLst>
          </p:cNvPr>
          <p:cNvSpPr>
            <a:spLocks noGrp="1"/>
          </p:cNvSpPr>
          <p:nvPr>
            <p:ph type="title"/>
          </p:nvPr>
        </p:nvSpPr>
        <p:spPr/>
        <p:txBody>
          <a:bodyPr/>
          <a:lstStyle/>
          <a:p>
            <a:r>
              <a:rPr lang="ru-RU"/>
              <a:t>Образец заголовка</a:t>
            </a:r>
            <a:endParaRPr lang="sah-RU"/>
          </a:p>
        </p:txBody>
      </p:sp>
      <p:sp>
        <p:nvSpPr>
          <p:cNvPr id="3" name="Объект 2">
            <a:extLst>
              <a:ext uri="{FF2B5EF4-FFF2-40B4-BE49-F238E27FC236}">
                <a16:creationId xmlns:a16="http://schemas.microsoft.com/office/drawing/2014/main" id="{563AC5CD-AFA7-461A-BCA3-E5B54426DE8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sah-RU"/>
          </a:p>
        </p:txBody>
      </p:sp>
      <p:sp>
        <p:nvSpPr>
          <p:cNvPr id="4" name="Объект 3">
            <a:extLst>
              <a:ext uri="{FF2B5EF4-FFF2-40B4-BE49-F238E27FC236}">
                <a16:creationId xmlns:a16="http://schemas.microsoft.com/office/drawing/2014/main" id="{6BCCD9D5-AE67-478D-90B5-B252E27E403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sah-RU"/>
          </a:p>
        </p:txBody>
      </p:sp>
      <p:sp>
        <p:nvSpPr>
          <p:cNvPr id="5" name="Дата 4">
            <a:extLst>
              <a:ext uri="{FF2B5EF4-FFF2-40B4-BE49-F238E27FC236}">
                <a16:creationId xmlns:a16="http://schemas.microsoft.com/office/drawing/2014/main" id="{B7239AA2-33DA-4A49-B906-FAD0EBED8A2A}"/>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6" name="Нижний колонтитул 5">
            <a:extLst>
              <a:ext uri="{FF2B5EF4-FFF2-40B4-BE49-F238E27FC236}">
                <a16:creationId xmlns:a16="http://schemas.microsoft.com/office/drawing/2014/main" id="{D2E4FCF5-FE22-45E7-BB2A-11DC59C69B6B}"/>
              </a:ext>
            </a:extLst>
          </p:cNvPr>
          <p:cNvSpPr>
            <a:spLocks noGrp="1"/>
          </p:cNvSpPr>
          <p:nvPr>
            <p:ph type="ftr" sz="quarter" idx="11"/>
          </p:nvPr>
        </p:nvSpPr>
        <p:spPr/>
        <p:txBody>
          <a:bodyPr/>
          <a:lstStyle/>
          <a:p>
            <a:endParaRPr lang="sah-RU"/>
          </a:p>
        </p:txBody>
      </p:sp>
      <p:sp>
        <p:nvSpPr>
          <p:cNvPr id="7" name="Номер слайда 6">
            <a:extLst>
              <a:ext uri="{FF2B5EF4-FFF2-40B4-BE49-F238E27FC236}">
                <a16:creationId xmlns:a16="http://schemas.microsoft.com/office/drawing/2014/main" id="{4E7C5018-9DEF-4C3D-B51E-7CC37248DDB7}"/>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34731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39DE96-BC0A-4DC8-9FD2-49E85F1F853B}"/>
              </a:ext>
            </a:extLst>
          </p:cNvPr>
          <p:cNvSpPr>
            <a:spLocks noGrp="1"/>
          </p:cNvSpPr>
          <p:nvPr>
            <p:ph type="title"/>
          </p:nvPr>
        </p:nvSpPr>
        <p:spPr>
          <a:xfrm>
            <a:off x="839788" y="365125"/>
            <a:ext cx="10515600" cy="1325563"/>
          </a:xfrm>
        </p:spPr>
        <p:txBody>
          <a:bodyPr/>
          <a:lstStyle/>
          <a:p>
            <a:r>
              <a:rPr lang="ru-RU"/>
              <a:t>Образец заголовка</a:t>
            </a:r>
            <a:endParaRPr lang="sah-RU"/>
          </a:p>
        </p:txBody>
      </p:sp>
      <p:sp>
        <p:nvSpPr>
          <p:cNvPr id="3" name="Текст 2">
            <a:extLst>
              <a:ext uri="{FF2B5EF4-FFF2-40B4-BE49-F238E27FC236}">
                <a16:creationId xmlns:a16="http://schemas.microsoft.com/office/drawing/2014/main" id="{7A661FFF-2B75-46A1-A3C3-524736E33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F2C6AB2-3FDB-40B1-A966-2CB587C2D3C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sah-RU"/>
          </a:p>
        </p:txBody>
      </p:sp>
      <p:sp>
        <p:nvSpPr>
          <p:cNvPr id="5" name="Текст 4">
            <a:extLst>
              <a:ext uri="{FF2B5EF4-FFF2-40B4-BE49-F238E27FC236}">
                <a16:creationId xmlns:a16="http://schemas.microsoft.com/office/drawing/2014/main" id="{7B061398-0ED4-43F9-8756-E12CC9365D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5B00710-3E10-4147-83E4-0F93AE8B28D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sah-RU"/>
          </a:p>
        </p:txBody>
      </p:sp>
      <p:sp>
        <p:nvSpPr>
          <p:cNvPr id="7" name="Дата 6">
            <a:extLst>
              <a:ext uri="{FF2B5EF4-FFF2-40B4-BE49-F238E27FC236}">
                <a16:creationId xmlns:a16="http://schemas.microsoft.com/office/drawing/2014/main" id="{7BB46398-966C-42BC-90FA-50111516708C}"/>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8" name="Нижний колонтитул 7">
            <a:extLst>
              <a:ext uri="{FF2B5EF4-FFF2-40B4-BE49-F238E27FC236}">
                <a16:creationId xmlns:a16="http://schemas.microsoft.com/office/drawing/2014/main" id="{47001EF4-A2F7-41EA-8D84-D31968A2EBB1}"/>
              </a:ext>
            </a:extLst>
          </p:cNvPr>
          <p:cNvSpPr>
            <a:spLocks noGrp="1"/>
          </p:cNvSpPr>
          <p:nvPr>
            <p:ph type="ftr" sz="quarter" idx="11"/>
          </p:nvPr>
        </p:nvSpPr>
        <p:spPr/>
        <p:txBody>
          <a:bodyPr/>
          <a:lstStyle/>
          <a:p>
            <a:endParaRPr lang="sah-RU"/>
          </a:p>
        </p:txBody>
      </p:sp>
      <p:sp>
        <p:nvSpPr>
          <p:cNvPr id="9" name="Номер слайда 8">
            <a:extLst>
              <a:ext uri="{FF2B5EF4-FFF2-40B4-BE49-F238E27FC236}">
                <a16:creationId xmlns:a16="http://schemas.microsoft.com/office/drawing/2014/main" id="{7315A2F0-A85A-4E92-82EC-94E2CE411305}"/>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37653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1839D-5F10-48A8-8480-C82529261F75}"/>
              </a:ext>
            </a:extLst>
          </p:cNvPr>
          <p:cNvSpPr>
            <a:spLocks noGrp="1"/>
          </p:cNvSpPr>
          <p:nvPr>
            <p:ph type="title"/>
          </p:nvPr>
        </p:nvSpPr>
        <p:spPr/>
        <p:txBody>
          <a:bodyPr/>
          <a:lstStyle/>
          <a:p>
            <a:r>
              <a:rPr lang="ru-RU"/>
              <a:t>Образец заголовка</a:t>
            </a:r>
            <a:endParaRPr lang="sah-RU"/>
          </a:p>
        </p:txBody>
      </p:sp>
      <p:sp>
        <p:nvSpPr>
          <p:cNvPr id="3" name="Дата 2">
            <a:extLst>
              <a:ext uri="{FF2B5EF4-FFF2-40B4-BE49-F238E27FC236}">
                <a16:creationId xmlns:a16="http://schemas.microsoft.com/office/drawing/2014/main" id="{6DA5EC83-A98C-4CED-AAFB-604AF7EEEC49}"/>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4" name="Нижний колонтитул 3">
            <a:extLst>
              <a:ext uri="{FF2B5EF4-FFF2-40B4-BE49-F238E27FC236}">
                <a16:creationId xmlns:a16="http://schemas.microsoft.com/office/drawing/2014/main" id="{02F9F3B9-CE1C-4959-B937-B51C25E5A73A}"/>
              </a:ext>
            </a:extLst>
          </p:cNvPr>
          <p:cNvSpPr>
            <a:spLocks noGrp="1"/>
          </p:cNvSpPr>
          <p:nvPr>
            <p:ph type="ftr" sz="quarter" idx="11"/>
          </p:nvPr>
        </p:nvSpPr>
        <p:spPr/>
        <p:txBody>
          <a:bodyPr/>
          <a:lstStyle/>
          <a:p>
            <a:endParaRPr lang="sah-RU"/>
          </a:p>
        </p:txBody>
      </p:sp>
      <p:sp>
        <p:nvSpPr>
          <p:cNvPr id="5" name="Номер слайда 4">
            <a:extLst>
              <a:ext uri="{FF2B5EF4-FFF2-40B4-BE49-F238E27FC236}">
                <a16:creationId xmlns:a16="http://schemas.microsoft.com/office/drawing/2014/main" id="{C0F89D45-7392-43EB-82D8-5432128D90D7}"/>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238434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4274FF9-E892-4CBD-B6E1-DC8706EED89B}"/>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3" name="Нижний колонтитул 2">
            <a:extLst>
              <a:ext uri="{FF2B5EF4-FFF2-40B4-BE49-F238E27FC236}">
                <a16:creationId xmlns:a16="http://schemas.microsoft.com/office/drawing/2014/main" id="{E75EEBA3-A885-423A-9E31-EC16BE091CFB}"/>
              </a:ext>
            </a:extLst>
          </p:cNvPr>
          <p:cNvSpPr>
            <a:spLocks noGrp="1"/>
          </p:cNvSpPr>
          <p:nvPr>
            <p:ph type="ftr" sz="quarter" idx="11"/>
          </p:nvPr>
        </p:nvSpPr>
        <p:spPr/>
        <p:txBody>
          <a:bodyPr/>
          <a:lstStyle/>
          <a:p>
            <a:endParaRPr lang="sah-RU"/>
          </a:p>
        </p:txBody>
      </p:sp>
      <p:sp>
        <p:nvSpPr>
          <p:cNvPr id="4" name="Номер слайда 3">
            <a:extLst>
              <a:ext uri="{FF2B5EF4-FFF2-40B4-BE49-F238E27FC236}">
                <a16:creationId xmlns:a16="http://schemas.microsoft.com/office/drawing/2014/main" id="{CFFB650B-CA9A-4DA1-B0C9-D83FC3E1B583}"/>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396548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C44A18-B612-42D9-ABA2-2EA259AB8AC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sah-RU"/>
          </a:p>
        </p:txBody>
      </p:sp>
      <p:sp>
        <p:nvSpPr>
          <p:cNvPr id="3" name="Объект 2">
            <a:extLst>
              <a:ext uri="{FF2B5EF4-FFF2-40B4-BE49-F238E27FC236}">
                <a16:creationId xmlns:a16="http://schemas.microsoft.com/office/drawing/2014/main" id="{FEB2D634-3549-4279-9F93-4F555D1500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sah-RU"/>
          </a:p>
        </p:txBody>
      </p:sp>
      <p:sp>
        <p:nvSpPr>
          <p:cNvPr id="4" name="Текст 3">
            <a:extLst>
              <a:ext uri="{FF2B5EF4-FFF2-40B4-BE49-F238E27FC236}">
                <a16:creationId xmlns:a16="http://schemas.microsoft.com/office/drawing/2014/main" id="{A85FD0B9-162C-4CE9-84AB-61C3A5D90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440BC44-246D-4D84-A16D-185CB7F19569}"/>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6" name="Нижний колонтитул 5">
            <a:extLst>
              <a:ext uri="{FF2B5EF4-FFF2-40B4-BE49-F238E27FC236}">
                <a16:creationId xmlns:a16="http://schemas.microsoft.com/office/drawing/2014/main" id="{5E721C59-D2C6-4E07-91E7-F538114E5F79}"/>
              </a:ext>
            </a:extLst>
          </p:cNvPr>
          <p:cNvSpPr>
            <a:spLocks noGrp="1"/>
          </p:cNvSpPr>
          <p:nvPr>
            <p:ph type="ftr" sz="quarter" idx="11"/>
          </p:nvPr>
        </p:nvSpPr>
        <p:spPr/>
        <p:txBody>
          <a:bodyPr/>
          <a:lstStyle/>
          <a:p>
            <a:endParaRPr lang="sah-RU"/>
          </a:p>
        </p:txBody>
      </p:sp>
      <p:sp>
        <p:nvSpPr>
          <p:cNvPr id="7" name="Номер слайда 6">
            <a:extLst>
              <a:ext uri="{FF2B5EF4-FFF2-40B4-BE49-F238E27FC236}">
                <a16:creationId xmlns:a16="http://schemas.microsoft.com/office/drawing/2014/main" id="{600558AC-4F35-40FA-9A54-1E9ABD82A4FD}"/>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75976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00C5E1-907D-4FA4-8EF4-3F4FFB3FB7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sah-RU"/>
          </a:p>
        </p:txBody>
      </p:sp>
      <p:sp>
        <p:nvSpPr>
          <p:cNvPr id="3" name="Рисунок 2">
            <a:extLst>
              <a:ext uri="{FF2B5EF4-FFF2-40B4-BE49-F238E27FC236}">
                <a16:creationId xmlns:a16="http://schemas.microsoft.com/office/drawing/2014/main" id="{549CAED9-3725-4AA9-A401-3643CF360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ah-RU"/>
          </a:p>
        </p:txBody>
      </p:sp>
      <p:sp>
        <p:nvSpPr>
          <p:cNvPr id="4" name="Текст 3">
            <a:extLst>
              <a:ext uri="{FF2B5EF4-FFF2-40B4-BE49-F238E27FC236}">
                <a16:creationId xmlns:a16="http://schemas.microsoft.com/office/drawing/2014/main" id="{99850093-354B-40F3-BAC8-771D4E104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544453-4F65-4F1B-907C-5E20A2AD1C27}"/>
              </a:ext>
            </a:extLst>
          </p:cNvPr>
          <p:cNvSpPr>
            <a:spLocks noGrp="1"/>
          </p:cNvSpPr>
          <p:nvPr>
            <p:ph type="dt" sz="half" idx="10"/>
          </p:nvPr>
        </p:nvSpPr>
        <p:spPr/>
        <p:txBody>
          <a:bodyPr/>
          <a:lstStyle/>
          <a:p>
            <a:fld id="{B697301B-2BE7-448A-84EB-D69D660A025F}" type="datetimeFigureOut">
              <a:rPr lang="sah-RU" smtClean="0"/>
              <a:pPr/>
              <a:t>13.05.2020</a:t>
            </a:fld>
            <a:endParaRPr lang="sah-RU"/>
          </a:p>
        </p:txBody>
      </p:sp>
      <p:sp>
        <p:nvSpPr>
          <p:cNvPr id="6" name="Нижний колонтитул 5">
            <a:extLst>
              <a:ext uri="{FF2B5EF4-FFF2-40B4-BE49-F238E27FC236}">
                <a16:creationId xmlns:a16="http://schemas.microsoft.com/office/drawing/2014/main" id="{AABF7493-91CC-4305-9B50-55BC5F2C61A5}"/>
              </a:ext>
            </a:extLst>
          </p:cNvPr>
          <p:cNvSpPr>
            <a:spLocks noGrp="1"/>
          </p:cNvSpPr>
          <p:nvPr>
            <p:ph type="ftr" sz="quarter" idx="11"/>
          </p:nvPr>
        </p:nvSpPr>
        <p:spPr/>
        <p:txBody>
          <a:bodyPr/>
          <a:lstStyle/>
          <a:p>
            <a:endParaRPr lang="sah-RU"/>
          </a:p>
        </p:txBody>
      </p:sp>
      <p:sp>
        <p:nvSpPr>
          <p:cNvPr id="7" name="Номер слайда 6">
            <a:extLst>
              <a:ext uri="{FF2B5EF4-FFF2-40B4-BE49-F238E27FC236}">
                <a16:creationId xmlns:a16="http://schemas.microsoft.com/office/drawing/2014/main" id="{34E9BD05-DA9E-4EED-8695-7F71D264EBD3}"/>
              </a:ext>
            </a:extLst>
          </p:cNvPr>
          <p:cNvSpPr>
            <a:spLocks noGrp="1"/>
          </p:cNvSpPr>
          <p:nvPr>
            <p:ph type="sldNum" sz="quarter" idx="12"/>
          </p:nvPr>
        </p:nvSpPr>
        <p:spPr/>
        <p:txBody>
          <a:bodyPr/>
          <a:lstStyle/>
          <a:p>
            <a:fld id="{4027F292-F253-4FBF-BDFC-35400B14D916}" type="slidenum">
              <a:rPr lang="sah-RU" smtClean="0"/>
              <a:pPr/>
              <a:t>‹#›</a:t>
            </a:fld>
            <a:endParaRPr lang="sah-RU"/>
          </a:p>
        </p:txBody>
      </p:sp>
    </p:spTree>
    <p:extLst>
      <p:ext uri="{BB962C8B-B14F-4D97-AF65-F5344CB8AC3E}">
        <p14:creationId xmlns:p14="http://schemas.microsoft.com/office/powerpoint/2010/main" val="58303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5AB4A7-81AD-4251-8AB0-D79F6121A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sah-RU"/>
          </a:p>
        </p:txBody>
      </p:sp>
      <p:sp>
        <p:nvSpPr>
          <p:cNvPr id="3" name="Текст 2">
            <a:extLst>
              <a:ext uri="{FF2B5EF4-FFF2-40B4-BE49-F238E27FC236}">
                <a16:creationId xmlns:a16="http://schemas.microsoft.com/office/drawing/2014/main" id="{FD2FABA1-A205-4860-9205-A1DECCE4B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sah-RU"/>
          </a:p>
        </p:txBody>
      </p:sp>
      <p:sp>
        <p:nvSpPr>
          <p:cNvPr id="4" name="Дата 3">
            <a:extLst>
              <a:ext uri="{FF2B5EF4-FFF2-40B4-BE49-F238E27FC236}">
                <a16:creationId xmlns:a16="http://schemas.microsoft.com/office/drawing/2014/main" id="{8136E628-8EAB-4679-B958-68D6571F0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7301B-2BE7-448A-84EB-D69D660A025F}" type="datetimeFigureOut">
              <a:rPr lang="sah-RU" smtClean="0"/>
              <a:pPr/>
              <a:t>13.05.2020</a:t>
            </a:fld>
            <a:endParaRPr lang="sah-RU"/>
          </a:p>
        </p:txBody>
      </p:sp>
      <p:sp>
        <p:nvSpPr>
          <p:cNvPr id="5" name="Нижний колонтитул 4">
            <a:extLst>
              <a:ext uri="{FF2B5EF4-FFF2-40B4-BE49-F238E27FC236}">
                <a16:creationId xmlns:a16="http://schemas.microsoft.com/office/drawing/2014/main" id="{675C5C36-0E6F-42DE-A87C-82D2CA6B1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ah-RU"/>
          </a:p>
        </p:txBody>
      </p:sp>
      <p:sp>
        <p:nvSpPr>
          <p:cNvPr id="6" name="Номер слайда 5">
            <a:extLst>
              <a:ext uri="{FF2B5EF4-FFF2-40B4-BE49-F238E27FC236}">
                <a16:creationId xmlns:a16="http://schemas.microsoft.com/office/drawing/2014/main" id="{8DA9158F-A9DC-41B5-8802-B083F513D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7F292-F253-4FBF-BDFC-35400B14D916}" type="slidenum">
              <a:rPr lang="sah-RU" smtClean="0"/>
              <a:pPr/>
              <a:t>‹#›</a:t>
            </a:fld>
            <a:endParaRPr lang="sah-RU"/>
          </a:p>
        </p:txBody>
      </p:sp>
    </p:spTree>
    <p:extLst>
      <p:ext uri="{BB962C8B-B14F-4D97-AF65-F5344CB8AC3E}">
        <p14:creationId xmlns:p14="http://schemas.microsoft.com/office/powerpoint/2010/main" val="143221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ah-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животное&#10;&#10;Автоматически созданное описание">
            <a:extLst>
              <a:ext uri="{FF2B5EF4-FFF2-40B4-BE49-F238E27FC236}">
                <a16:creationId xmlns:a16="http://schemas.microsoft.com/office/drawing/2014/main" id="{F6F01477-F404-40C5-A37E-6AD8E03804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59" t="9091" r="24823" b="-1"/>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4A766B93-0322-42DF-A488-2B798D0C9C53}"/>
              </a:ext>
            </a:extLst>
          </p:cNvPr>
          <p:cNvSpPr>
            <a:spLocks noGrp="1"/>
          </p:cNvSpPr>
          <p:nvPr>
            <p:ph type="ctrTitle"/>
          </p:nvPr>
        </p:nvSpPr>
        <p:spPr>
          <a:xfrm>
            <a:off x="763793" y="-172122"/>
            <a:ext cx="6702014" cy="3851237"/>
          </a:xfrm>
        </p:spPr>
        <p:txBody>
          <a:bodyPr anchor="b">
            <a:normAutofit fontScale="90000"/>
          </a:bodyPr>
          <a:lstStyle/>
          <a:p>
            <a:pPr algn="l"/>
            <a:r>
              <a:rPr lang="en-GB" sz="3600" b="1" dirty="0" smtClean="0">
                <a:solidFill>
                  <a:schemeClr val="bg2">
                    <a:lumMod val="25000"/>
                  </a:schemeClr>
                </a:solidFill>
                <a:latin typeface="Lucida Console" pitchFamily="49" charset="0"/>
                <a:cs typeface="EFN Gradient Logo" panose="00000400000000000000" pitchFamily="2" charset="0"/>
              </a:rPr>
              <a:t/>
            </a:r>
            <a:br>
              <a:rPr lang="en-GB" sz="3600" b="1" dirty="0" smtClean="0">
                <a:solidFill>
                  <a:schemeClr val="bg2">
                    <a:lumMod val="25000"/>
                  </a:schemeClr>
                </a:solidFill>
                <a:latin typeface="Lucida Console" pitchFamily="49" charset="0"/>
                <a:cs typeface="EFN Gradient Logo" panose="00000400000000000000" pitchFamily="2" charset="0"/>
              </a:rPr>
            </a:br>
            <a:r>
              <a:rPr lang="en-GB" sz="3600" b="1" dirty="0" smtClean="0">
                <a:solidFill>
                  <a:schemeClr val="bg2">
                    <a:lumMod val="25000"/>
                  </a:schemeClr>
                </a:solidFill>
                <a:latin typeface="Arial Black" pitchFamily="34" charset="0"/>
                <a:cs typeface="EFN Gradient Logo" panose="00000400000000000000" pitchFamily="2" charset="0"/>
              </a:rPr>
              <a:t/>
            </a:r>
            <a:br>
              <a:rPr lang="en-GB" sz="3600" b="1" dirty="0" smtClean="0">
                <a:solidFill>
                  <a:schemeClr val="bg2">
                    <a:lumMod val="25000"/>
                  </a:schemeClr>
                </a:solidFill>
                <a:latin typeface="Arial Black" pitchFamily="34" charset="0"/>
                <a:cs typeface="EFN Gradient Logo" panose="00000400000000000000" pitchFamily="2" charset="0"/>
              </a:rPr>
            </a:br>
            <a:r>
              <a:rPr lang="en-GB" sz="3600" dirty="0" smtClean="0">
                <a:solidFill>
                  <a:schemeClr val="bg2">
                    <a:lumMod val="25000"/>
                  </a:schemeClr>
                </a:solidFill>
                <a:latin typeface="Arial Black" pitchFamily="34" charset="0"/>
                <a:cs typeface="EFN Gradient Logo" panose="00000400000000000000" pitchFamily="2" charset="0"/>
              </a:rPr>
              <a:t>Geocultural </a:t>
            </a:r>
            <a:r>
              <a:rPr lang="en-GB" sz="3600" dirty="0">
                <a:solidFill>
                  <a:schemeClr val="bg2">
                    <a:lumMod val="25000"/>
                  </a:schemeClr>
                </a:solidFill>
                <a:latin typeface="Arial Black" pitchFamily="34" charset="0"/>
                <a:cs typeface="EFN Gradient Logo" panose="00000400000000000000" pitchFamily="2" charset="0"/>
              </a:rPr>
              <a:t>branding as </a:t>
            </a:r>
            <a:r>
              <a:rPr lang="en-GB" sz="3600" dirty="0" smtClean="0">
                <a:solidFill>
                  <a:schemeClr val="bg2">
                    <a:lumMod val="25000"/>
                  </a:schemeClr>
                </a:solidFill>
                <a:latin typeface="Arial Black" pitchFamily="34" charset="0"/>
                <a:cs typeface="EFN Gradient Logo" panose="00000400000000000000" pitchFamily="2" charset="0"/>
              </a:rPr>
              <a:t/>
            </a:r>
            <a:br>
              <a:rPr lang="en-GB" sz="3600" dirty="0" smtClean="0">
                <a:solidFill>
                  <a:schemeClr val="bg2">
                    <a:lumMod val="25000"/>
                  </a:schemeClr>
                </a:solidFill>
                <a:latin typeface="Arial Black" pitchFamily="34" charset="0"/>
                <a:cs typeface="EFN Gradient Logo" panose="00000400000000000000" pitchFamily="2" charset="0"/>
              </a:rPr>
            </a:br>
            <a:r>
              <a:rPr lang="en-GB" sz="3600" dirty="0" smtClean="0">
                <a:solidFill>
                  <a:schemeClr val="bg2">
                    <a:lumMod val="25000"/>
                  </a:schemeClr>
                </a:solidFill>
                <a:latin typeface="Arial Black" pitchFamily="34" charset="0"/>
                <a:cs typeface="EFN Gradient Logo" panose="00000400000000000000" pitchFamily="2" charset="0"/>
              </a:rPr>
              <a:t>an </a:t>
            </a:r>
            <a:r>
              <a:rPr lang="en-GB" sz="3600" dirty="0">
                <a:solidFill>
                  <a:schemeClr val="bg2">
                    <a:lumMod val="25000"/>
                  </a:schemeClr>
                </a:solidFill>
                <a:latin typeface="Arial Black" pitchFamily="34" charset="0"/>
                <a:cs typeface="EFN Gradient Logo" panose="00000400000000000000" pitchFamily="2" charset="0"/>
              </a:rPr>
              <a:t>innovative strategy </a:t>
            </a:r>
            <a:r>
              <a:rPr lang="en-GB" sz="3600" dirty="0" smtClean="0">
                <a:solidFill>
                  <a:schemeClr val="bg2">
                    <a:lumMod val="25000"/>
                  </a:schemeClr>
                </a:solidFill>
                <a:latin typeface="Arial Black" pitchFamily="34" charset="0"/>
                <a:cs typeface="EFN Gradient Logo" panose="00000400000000000000" pitchFamily="2" charset="0"/>
              </a:rPr>
              <a:t/>
            </a:r>
            <a:br>
              <a:rPr lang="en-GB" sz="3600" dirty="0" smtClean="0">
                <a:solidFill>
                  <a:schemeClr val="bg2">
                    <a:lumMod val="25000"/>
                  </a:schemeClr>
                </a:solidFill>
                <a:latin typeface="Arial Black" pitchFamily="34" charset="0"/>
                <a:cs typeface="EFN Gradient Logo" panose="00000400000000000000" pitchFamily="2" charset="0"/>
              </a:rPr>
            </a:br>
            <a:r>
              <a:rPr lang="en-GB" sz="3600" dirty="0" smtClean="0">
                <a:solidFill>
                  <a:schemeClr val="bg2">
                    <a:lumMod val="25000"/>
                  </a:schemeClr>
                </a:solidFill>
                <a:latin typeface="Arial Black" pitchFamily="34" charset="0"/>
                <a:cs typeface="EFN Gradient Logo" panose="00000400000000000000" pitchFamily="2" charset="0"/>
              </a:rPr>
              <a:t>of </a:t>
            </a:r>
            <a:r>
              <a:rPr lang="en-GB" sz="3600" dirty="0">
                <a:solidFill>
                  <a:schemeClr val="bg2">
                    <a:lumMod val="25000"/>
                  </a:schemeClr>
                </a:solidFill>
                <a:latin typeface="Arial Black" pitchFamily="34" charset="0"/>
                <a:cs typeface="EFN Gradient Logo" panose="00000400000000000000" pitchFamily="2" charset="0"/>
              </a:rPr>
              <a:t>touristic development </a:t>
            </a:r>
            <a:r>
              <a:rPr lang="en-GB" sz="3600" dirty="0" smtClean="0">
                <a:solidFill>
                  <a:schemeClr val="bg2">
                    <a:lumMod val="25000"/>
                  </a:schemeClr>
                </a:solidFill>
                <a:latin typeface="Arial Black" pitchFamily="34" charset="0"/>
                <a:cs typeface="EFN Gradient Logo" panose="00000400000000000000" pitchFamily="2" charset="0"/>
              </a:rPr>
              <a:t/>
            </a:r>
            <a:br>
              <a:rPr lang="en-GB" sz="3600" dirty="0" smtClean="0">
                <a:solidFill>
                  <a:schemeClr val="bg2">
                    <a:lumMod val="25000"/>
                  </a:schemeClr>
                </a:solidFill>
                <a:latin typeface="Arial Black" pitchFamily="34" charset="0"/>
                <a:cs typeface="EFN Gradient Logo" panose="00000400000000000000" pitchFamily="2" charset="0"/>
              </a:rPr>
            </a:br>
            <a:r>
              <a:rPr lang="en-GB" sz="3600" dirty="0" smtClean="0">
                <a:solidFill>
                  <a:schemeClr val="bg2">
                    <a:lumMod val="25000"/>
                  </a:schemeClr>
                </a:solidFill>
                <a:latin typeface="Arial Black" pitchFamily="34" charset="0"/>
                <a:cs typeface="EFN Gradient Logo" panose="00000400000000000000" pitchFamily="2" charset="0"/>
              </a:rPr>
              <a:t>of the </a:t>
            </a:r>
            <a:r>
              <a:rPr lang="en-GB" sz="3600" dirty="0">
                <a:solidFill>
                  <a:schemeClr val="bg2">
                    <a:lumMod val="25000"/>
                  </a:schemeClr>
                </a:solidFill>
                <a:latin typeface="Arial Black" pitchFamily="34" charset="0"/>
                <a:cs typeface="EFN Gradient Logo" panose="00000400000000000000" pitchFamily="2" charset="0"/>
              </a:rPr>
              <a:t>“cold world”</a:t>
            </a:r>
            <a:r>
              <a:rPr lang="sah-RU" sz="3600" dirty="0">
                <a:solidFill>
                  <a:schemeClr val="accent2">
                    <a:lumMod val="75000"/>
                  </a:schemeClr>
                </a:solidFill>
                <a:latin typeface="Zamenhof Inline" panose="02000000000000000000" pitchFamily="50" charset="0"/>
                <a:cs typeface="EFN Gradient Logo" panose="00000400000000000000" pitchFamily="2" charset="0"/>
              </a:rPr>
              <a:t/>
            </a:r>
            <a:br>
              <a:rPr lang="sah-RU" sz="3600" dirty="0">
                <a:solidFill>
                  <a:schemeClr val="accent2">
                    <a:lumMod val="75000"/>
                  </a:schemeClr>
                </a:solidFill>
                <a:latin typeface="Zamenhof Inline" panose="02000000000000000000" pitchFamily="50" charset="0"/>
                <a:cs typeface="EFN Gradient Logo" panose="00000400000000000000" pitchFamily="2" charset="0"/>
              </a:rPr>
            </a:br>
            <a:r>
              <a:rPr lang="ru-RU" sz="3400" dirty="0">
                <a:solidFill>
                  <a:schemeClr val="accent2">
                    <a:lumMod val="75000"/>
                  </a:schemeClr>
                </a:solidFill>
                <a:latin typeface="Zamenhof Inline" panose="02000000000000000000" pitchFamily="50" charset="0"/>
                <a:ea typeface="+mn-ea"/>
                <a:cs typeface="+mn-cs"/>
              </a:rPr>
              <a:t/>
            </a:r>
            <a:br>
              <a:rPr lang="ru-RU" sz="3400" dirty="0">
                <a:solidFill>
                  <a:schemeClr val="accent2">
                    <a:lumMod val="75000"/>
                  </a:schemeClr>
                </a:solidFill>
                <a:latin typeface="Zamenhof Inline" panose="02000000000000000000" pitchFamily="50" charset="0"/>
                <a:ea typeface="+mn-ea"/>
                <a:cs typeface="+mn-cs"/>
              </a:rPr>
            </a:br>
            <a:endParaRPr lang="sah-RU" sz="3400" dirty="0">
              <a:solidFill>
                <a:schemeClr val="accent2">
                  <a:lumMod val="75000"/>
                </a:schemeClr>
              </a:solidFill>
              <a:latin typeface="Zamenhof Inline" panose="02000000000000000000" pitchFamily="50" charset="0"/>
            </a:endParaRPr>
          </a:p>
        </p:txBody>
      </p:sp>
      <p:sp>
        <p:nvSpPr>
          <p:cNvPr id="3" name="Подзаголовок 2">
            <a:extLst>
              <a:ext uri="{FF2B5EF4-FFF2-40B4-BE49-F238E27FC236}">
                <a16:creationId xmlns:a16="http://schemas.microsoft.com/office/drawing/2014/main" id="{6E79DD9B-1508-46B1-B597-5F92FBCFE21A}"/>
              </a:ext>
            </a:extLst>
          </p:cNvPr>
          <p:cNvSpPr>
            <a:spLocks noGrp="1"/>
          </p:cNvSpPr>
          <p:nvPr>
            <p:ph type="subTitle" idx="1"/>
          </p:nvPr>
        </p:nvSpPr>
        <p:spPr>
          <a:xfrm>
            <a:off x="301214" y="4840942"/>
            <a:ext cx="4604272" cy="1172398"/>
          </a:xfrm>
        </p:spPr>
        <p:txBody>
          <a:bodyPr>
            <a:normAutofit fontScale="25000" lnSpcReduction="20000"/>
          </a:bodyPr>
          <a:lstStyle/>
          <a:p>
            <a:pPr algn="l"/>
            <a:r>
              <a:rPr lang="en-US" sz="7200" b="1" dirty="0">
                <a:solidFill>
                  <a:schemeClr val="bg2">
                    <a:lumMod val="25000"/>
                  </a:schemeClr>
                </a:solidFill>
                <a:latin typeface="Times New Roman" pitchFamily="18" charset="0"/>
                <a:cs typeface="Times New Roman" pitchFamily="18" charset="0"/>
              </a:rPr>
              <a:t>Ekaterina </a:t>
            </a:r>
            <a:r>
              <a:rPr lang="en-US" sz="7200" b="1" dirty="0" err="1" smtClean="0">
                <a:solidFill>
                  <a:schemeClr val="bg2">
                    <a:lumMod val="25000"/>
                  </a:schemeClr>
                </a:solidFill>
                <a:latin typeface="Times New Roman" pitchFamily="18" charset="0"/>
                <a:cs typeface="Times New Roman" pitchFamily="18" charset="0"/>
              </a:rPr>
              <a:t>Romanova</a:t>
            </a:r>
            <a:endParaRPr lang="en-US" sz="7200" b="1" dirty="0">
              <a:solidFill>
                <a:schemeClr val="bg2">
                  <a:lumMod val="25000"/>
                </a:schemeClr>
              </a:solidFill>
              <a:latin typeface="Times New Roman" pitchFamily="18" charset="0"/>
              <a:cs typeface="Times New Roman" pitchFamily="18" charset="0"/>
            </a:endParaRPr>
          </a:p>
          <a:p>
            <a:pPr algn="l"/>
            <a:r>
              <a:rPr lang="en-US" sz="6400" i="1" dirty="0" smtClean="0">
                <a:solidFill>
                  <a:schemeClr val="bg2">
                    <a:lumMod val="25000"/>
                  </a:schemeClr>
                </a:solidFill>
                <a:latin typeface="Times New Roman" pitchFamily="18" charset="0"/>
                <a:cs typeface="Times New Roman" pitchFamily="18" charset="0"/>
              </a:rPr>
              <a:t>Institute </a:t>
            </a:r>
            <a:r>
              <a:rPr lang="en-US" sz="6400" i="1" dirty="0">
                <a:solidFill>
                  <a:schemeClr val="bg2">
                    <a:lumMod val="25000"/>
                  </a:schemeClr>
                </a:solidFill>
                <a:latin typeface="Times New Roman" pitchFamily="18" charset="0"/>
                <a:cs typeface="Times New Roman" pitchFamily="18" charset="0"/>
              </a:rPr>
              <a:t>of Human Science of Siberian Branch </a:t>
            </a:r>
            <a:r>
              <a:rPr lang="en-US" sz="6400" i="1" dirty="0" smtClean="0">
                <a:solidFill>
                  <a:schemeClr val="bg2">
                    <a:lumMod val="25000"/>
                  </a:schemeClr>
                </a:solidFill>
                <a:latin typeface="Times New Roman" pitchFamily="18" charset="0"/>
                <a:cs typeface="Times New Roman" pitchFamily="18" charset="0"/>
              </a:rPr>
              <a:t> </a:t>
            </a:r>
          </a:p>
          <a:p>
            <a:pPr algn="l"/>
            <a:r>
              <a:rPr lang="en-US" sz="6400" i="1" dirty="0" smtClean="0">
                <a:solidFill>
                  <a:schemeClr val="bg2">
                    <a:lumMod val="25000"/>
                  </a:schemeClr>
                </a:solidFill>
                <a:latin typeface="Times New Roman" pitchFamily="18" charset="0"/>
                <a:cs typeface="Times New Roman" pitchFamily="18" charset="0"/>
              </a:rPr>
              <a:t>of </a:t>
            </a:r>
            <a:r>
              <a:rPr lang="en-US" sz="6400" i="1" dirty="0">
                <a:solidFill>
                  <a:schemeClr val="bg2">
                    <a:lumMod val="25000"/>
                  </a:schemeClr>
                </a:solidFill>
                <a:latin typeface="Times New Roman" pitchFamily="18" charset="0"/>
                <a:cs typeface="Times New Roman" pitchFamily="18" charset="0"/>
              </a:rPr>
              <a:t>Russian Academy of </a:t>
            </a:r>
            <a:r>
              <a:rPr lang="en-US" sz="6400" i="1" dirty="0" smtClean="0">
                <a:solidFill>
                  <a:schemeClr val="bg2">
                    <a:lumMod val="25000"/>
                  </a:schemeClr>
                </a:solidFill>
                <a:latin typeface="Times New Roman" pitchFamily="18" charset="0"/>
                <a:cs typeface="Times New Roman" pitchFamily="18" charset="0"/>
              </a:rPr>
              <a:t>Science</a:t>
            </a:r>
            <a:endParaRPr lang="sah-RU" sz="6400" i="1" dirty="0">
              <a:solidFill>
                <a:schemeClr val="bg2">
                  <a:lumMod val="25000"/>
                </a:schemeClr>
              </a:solidFill>
              <a:latin typeface="Times New Roman" pitchFamily="18" charset="0"/>
              <a:cs typeface="Times New Roman" pitchFamily="18" charset="0"/>
            </a:endParaRPr>
          </a:p>
          <a:p>
            <a:pPr algn="l"/>
            <a:r>
              <a:rPr lang="sah-RU" sz="7200" b="1" dirty="0">
                <a:solidFill>
                  <a:schemeClr val="bg2">
                    <a:lumMod val="25000"/>
                  </a:schemeClr>
                </a:solidFill>
                <a:latin typeface="Times New Roman" pitchFamily="18" charset="0"/>
                <a:cs typeface="Times New Roman" pitchFamily="18" charset="0"/>
              </a:rPr>
              <a:t> </a:t>
            </a:r>
            <a:r>
              <a:rPr lang="en-US" sz="7200" b="1" dirty="0" err="1">
                <a:solidFill>
                  <a:schemeClr val="bg2">
                    <a:lumMod val="25000"/>
                  </a:schemeClr>
                </a:solidFill>
                <a:latin typeface="Times New Roman" pitchFamily="18" charset="0"/>
                <a:cs typeface="Times New Roman" pitchFamily="18" charset="0"/>
              </a:rPr>
              <a:t>Liudmila</a:t>
            </a:r>
            <a:r>
              <a:rPr lang="en-US" sz="7200" b="1" dirty="0">
                <a:solidFill>
                  <a:schemeClr val="bg2">
                    <a:lumMod val="25000"/>
                  </a:schemeClr>
                </a:solidFill>
                <a:latin typeface="Times New Roman" pitchFamily="18" charset="0"/>
                <a:cs typeface="Times New Roman" pitchFamily="18" charset="0"/>
              </a:rPr>
              <a:t> </a:t>
            </a:r>
            <a:r>
              <a:rPr lang="en-US" sz="7200" b="1" dirty="0" err="1">
                <a:solidFill>
                  <a:schemeClr val="bg2">
                    <a:lumMod val="25000"/>
                  </a:schemeClr>
                </a:solidFill>
                <a:latin typeface="Times New Roman" pitchFamily="18" charset="0"/>
                <a:cs typeface="Times New Roman" pitchFamily="18" charset="0"/>
              </a:rPr>
              <a:t>Zamorshchikova</a:t>
            </a:r>
            <a:endParaRPr lang="sah-RU" sz="7200" dirty="0">
              <a:solidFill>
                <a:schemeClr val="bg2">
                  <a:lumMod val="25000"/>
                </a:schemeClr>
              </a:solidFill>
              <a:effectLst/>
              <a:latin typeface="Times New Roman" pitchFamily="18" charset="0"/>
              <a:cs typeface="Times New Roman" pitchFamily="18" charset="0"/>
            </a:endParaRPr>
          </a:p>
          <a:p>
            <a:pPr algn="l"/>
            <a:r>
              <a:rPr lang="en-US" sz="6400" i="1" dirty="0" err="1">
                <a:solidFill>
                  <a:schemeClr val="bg2">
                    <a:lumMod val="25000"/>
                  </a:schemeClr>
                </a:solidFill>
                <a:latin typeface="Times New Roman" pitchFamily="18" charset="0"/>
                <a:cs typeface="Times New Roman" pitchFamily="18" charset="0"/>
              </a:rPr>
              <a:t>M.K.Ammosov</a:t>
            </a:r>
            <a:r>
              <a:rPr lang="en-US" sz="6400" i="1" dirty="0">
                <a:solidFill>
                  <a:schemeClr val="bg2">
                    <a:lumMod val="25000"/>
                  </a:schemeClr>
                </a:solidFill>
                <a:latin typeface="Times New Roman" pitchFamily="18" charset="0"/>
                <a:cs typeface="Times New Roman" pitchFamily="18" charset="0"/>
              </a:rPr>
              <a:t> North-Eastern Federal University</a:t>
            </a:r>
            <a:r>
              <a:rPr lang="sah-RU" sz="6400" b="1" i="1" baseline="30000" dirty="0">
                <a:solidFill>
                  <a:schemeClr val="bg2">
                    <a:lumMod val="25000"/>
                  </a:schemeClr>
                </a:solidFill>
                <a:latin typeface="Times New Roman" pitchFamily="18" charset="0"/>
                <a:cs typeface="Times New Roman" pitchFamily="18" charset="0"/>
              </a:rPr>
              <a:t> </a:t>
            </a:r>
            <a:endParaRPr lang="sah-RU" sz="6400" i="1" dirty="0">
              <a:solidFill>
                <a:schemeClr val="bg2">
                  <a:lumMod val="25000"/>
                </a:schemeClr>
              </a:solidFill>
              <a:effectLst/>
              <a:latin typeface="Times New Roman" pitchFamily="18" charset="0"/>
              <a:cs typeface="Times New Roman" pitchFamily="18" charset="0"/>
            </a:endParaRPr>
          </a:p>
          <a:p>
            <a:r>
              <a:rPr lang="en-US" sz="6400" i="1" dirty="0"/>
              <a:t> </a:t>
            </a:r>
            <a:endParaRPr lang="sah-RU" sz="6400" i="1" dirty="0">
              <a:effectLst/>
            </a:endParaRPr>
          </a:p>
          <a:p>
            <a:pPr algn="l"/>
            <a:endParaRPr lang="sah-RU" sz="1400" dirty="0"/>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02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descr="Изображение выглядит как внешний, едет, снег, мужчина&#10;&#10;Автоматически созданное описание">
            <a:extLst>
              <a:ext uri="{FF2B5EF4-FFF2-40B4-BE49-F238E27FC236}">
                <a16:creationId xmlns:a16="http://schemas.microsoft.com/office/drawing/2014/main" id="{B434928C-8694-4819-A68A-B784C9CDBA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714" b="5700"/>
          <a:stretch/>
        </p:blipFill>
        <p:spPr>
          <a:xfrm>
            <a:off x="19" y="8683"/>
            <a:ext cx="12191981" cy="6857990"/>
          </a:xfrm>
          <a:prstGeom prst="rect">
            <a:avLst/>
          </a:prstGeom>
        </p:spPr>
      </p:pic>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062C903E-0F04-49B7-B72E-F2928D0C466F}"/>
              </a:ext>
            </a:extLst>
          </p:cNvPr>
          <p:cNvSpPr>
            <a:spLocks noGrp="1"/>
          </p:cNvSpPr>
          <p:nvPr>
            <p:ph type="title"/>
          </p:nvPr>
        </p:nvSpPr>
        <p:spPr>
          <a:xfrm>
            <a:off x="735250" y="0"/>
            <a:ext cx="6891186" cy="1135737"/>
          </a:xfrm>
        </p:spPr>
        <p:txBody>
          <a:bodyPr>
            <a:normAutofit/>
          </a:bodyPr>
          <a:lstStyle/>
          <a:p>
            <a:r>
              <a:rPr lang="en-US" sz="3200" dirty="0">
                <a:solidFill>
                  <a:schemeClr val="bg2">
                    <a:lumMod val="25000"/>
                  </a:schemeClr>
                </a:solidFill>
                <a:latin typeface="Arial Black" pitchFamily="34" charset="0"/>
              </a:rPr>
              <a:t>Results</a:t>
            </a:r>
            <a:endParaRPr lang="sah-RU" sz="3200" dirty="0">
              <a:solidFill>
                <a:schemeClr val="bg2">
                  <a:lumMod val="25000"/>
                </a:schemeClr>
              </a:solidFill>
              <a:latin typeface="Arial Black" pitchFamily="34" charset="0"/>
            </a:endParaRPr>
          </a:p>
        </p:txBody>
      </p:sp>
      <p:sp>
        <p:nvSpPr>
          <p:cNvPr id="3" name="Объект 2">
            <a:extLst>
              <a:ext uri="{FF2B5EF4-FFF2-40B4-BE49-F238E27FC236}">
                <a16:creationId xmlns:a16="http://schemas.microsoft.com/office/drawing/2014/main" id="{0283700B-FE8E-4899-AB7E-90CDB5773CAC}"/>
              </a:ext>
            </a:extLst>
          </p:cNvPr>
          <p:cNvSpPr>
            <a:spLocks noGrp="1"/>
          </p:cNvSpPr>
          <p:nvPr>
            <p:ph idx="1"/>
          </p:nvPr>
        </p:nvSpPr>
        <p:spPr>
          <a:xfrm>
            <a:off x="561725" y="1234158"/>
            <a:ext cx="6891187" cy="5223791"/>
          </a:xfrm>
        </p:spPr>
        <p:txBody>
          <a:bodyPr>
            <a:normAutofit fontScale="92500" lnSpcReduction="20000"/>
          </a:bodyPr>
          <a:lstStyle/>
          <a:p>
            <a:pPr algn="just">
              <a:buFont typeface="Wingdings" panose="05000000000000000000" pitchFamily="2" charset="2"/>
              <a:buChar char="v"/>
            </a:pPr>
            <a:r>
              <a:rPr lang="en-US" sz="2100" dirty="0" smtClean="0">
                <a:solidFill>
                  <a:schemeClr val="bg2">
                    <a:lumMod val="25000"/>
                  </a:schemeClr>
                </a:solidFill>
                <a:latin typeface="Times New Roman" pitchFamily="18" charset="0"/>
                <a:cs typeface="Times New Roman" pitchFamily="18" charset="0"/>
              </a:rPr>
              <a:t>One of the specific feature identifying the northern cities and towns of Yakutia is a life strategy determined by cold and permafrost. Thus, permafrost is considered not only as a natural phenomenon, which greatly shapes the conditions, culture and lifestyle in this cold region, but also as a metaphor for all hyperprocesses and hyperphenomena that are crucial for human existence.</a:t>
            </a:r>
          </a:p>
          <a:p>
            <a:pPr algn="just">
              <a:buFont typeface="Wingdings" panose="05000000000000000000" pitchFamily="2" charset="2"/>
              <a:buChar char="v"/>
            </a:pPr>
            <a:r>
              <a:rPr lang="en-US" sz="2100" dirty="0" smtClean="0">
                <a:solidFill>
                  <a:schemeClr val="bg2">
                    <a:lumMod val="25000"/>
                  </a:schemeClr>
                </a:solidFill>
                <a:latin typeface="Times New Roman" pitchFamily="18" charset="0"/>
                <a:cs typeface="Times New Roman" pitchFamily="18" charset="0"/>
              </a:rPr>
              <a:t>The image the North is represented as a sparsely populated barren region. The impact of climate conditions of the North on the urban planning and arrangement, the resource management, the collective and individual adaptation of lifestyle is not well studied. So for understand the circumpolar world it is important to consider the problems of urban and non-urban areas. </a:t>
            </a:r>
          </a:p>
          <a:p>
            <a:pPr algn="just">
              <a:buFont typeface="Wingdings" panose="05000000000000000000" pitchFamily="2" charset="2"/>
              <a:buChar char="v"/>
            </a:pPr>
            <a:r>
              <a:rPr lang="en-US" sz="2100" dirty="0" smtClean="0">
                <a:solidFill>
                  <a:schemeClr val="bg2">
                    <a:lumMod val="25000"/>
                  </a:schemeClr>
                </a:solidFill>
                <a:latin typeface="Times New Roman" pitchFamily="18" charset="0"/>
                <a:cs typeface="Times New Roman" pitchFamily="18" charset="0"/>
              </a:rPr>
              <a:t>The </a:t>
            </a:r>
            <a:r>
              <a:rPr lang="en-US" sz="2100" dirty="0">
                <a:solidFill>
                  <a:schemeClr val="bg2">
                    <a:lumMod val="25000"/>
                  </a:schemeClr>
                </a:solidFill>
                <a:latin typeface="Times New Roman" pitchFamily="18" charset="0"/>
                <a:cs typeface="Times New Roman" pitchFamily="18" charset="0"/>
              </a:rPr>
              <a:t>research provided the comprehensive interpretation of the methodology </a:t>
            </a:r>
            <a:r>
              <a:rPr lang="en-US" sz="2100" dirty="0" smtClean="0">
                <a:solidFill>
                  <a:schemeClr val="bg2">
                    <a:lumMod val="25000"/>
                  </a:schemeClr>
                </a:solidFill>
                <a:latin typeface="Times New Roman" pitchFamily="18" charset="0"/>
                <a:cs typeface="Times New Roman" pitchFamily="18" charset="0"/>
              </a:rPr>
              <a:t>of landscape philosophy and </a:t>
            </a:r>
            <a:r>
              <a:rPr lang="en-US" sz="2100" dirty="0">
                <a:solidFill>
                  <a:schemeClr val="bg2">
                    <a:lumMod val="25000"/>
                  </a:schemeClr>
                </a:solidFill>
                <a:latin typeface="Times New Roman" pitchFamily="18" charset="0"/>
                <a:cs typeface="Times New Roman" pitchFamily="18" charset="0"/>
              </a:rPr>
              <a:t>offers an interdisciplinary discourse in understanding the historical and cultural heritage as a development resource site. Historical-cognitive and discursive methods rich the common research methodology</a:t>
            </a:r>
            <a:r>
              <a:rPr lang="en-US" sz="2100" dirty="0" smtClean="0">
                <a:solidFill>
                  <a:schemeClr val="bg2">
                    <a:lumMod val="25000"/>
                  </a:schemeClr>
                </a:solidFill>
                <a:latin typeface="Times New Roman" pitchFamily="18" charset="0"/>
                <a:cs typeface="Times New Roman" pitchFamily="18" charset="0"/>
              </a:rPr>
              <a:t>. </a:t>
            </a:r>
            <a:endParaRPr lang="en-US" sz="2100" dirty="0">
              <a:solidFill>
                <a:schemeClr val="bg2">
                  <a:lumMod val="25000"/>
                </a:schemeClr>
              </a:solidFill>
              <a:latin typeface="Times New Roman" pitchFamily="18" charset="0"/>
              <a:cs typeface="Times New Roman" pitchFamily="18" charset="0"/>
            </a:endParaRPr>
          </a:p>
          <a:p>
            <a:pPr algn="just">
              <a:buFont typeface="Wingdings" panose="05000000000000000000" pitchFamily="2" charset="2"/>
              <a:buChar char="v"/>
            </a:pPr>
            <a:r>
              <a:rPr lang="en-US" sz="2100" dirty="0" smtClean="0">
                <a:solidFill>
                  <a:schemeClr val="bg2">
                    <a:lumMod val="25000"/>
                  </a:schemeClr>
                </a:solidFill>
                <a:latin typeface="Times New Roman" pitchFamily="18" charset="0"/>
                <a:cs typeface="Times New Roman" pitchFamily="18" charset="0"/>
              </a:rPr>
              <a:t>The innovative resource of urban environment is coupled with artistic potential and creative code of the ethnic culture.</a:t>
            </a:r>
          </a:p>
          <a:p>
            <a:pPr algn="just">
              <a:buFont typeface="Wingdings" panose="05000000000000000000" pitchFamily="2" charset="2"/>
              <a:buChar char="v"/>
            </a:pPr>
            <a:endParaRPr lang="en-US" sz="2100" dirty="0" smtClean="0">
              <a:solidFill>
                <a:schemeClr val="bg2">
                  <a:lumMod val="25000"/>
                </a:schemeClr>
              </a:solidFill>
              <a:latin typeface="Times New Roman" pitchFamily="18" charset="0"/>
              <a:cs typeface="Times New Roman" pitchFamily="18" charset="0"/>
            </a:endParaRPr>
          </a:p>
          <a:p>
            <a:pPr algn="just">
              <a:buFont typeface="Wingdings" panose="05000000000000000000" pitchFamily="2" charset="2"/>
              <a:buChar char="v"/>
            </a:pPr>
            <a:endParaRPr lang="en-US" sz="2100" dirty="0" smtClean="0">
              <a:solidFill>
                <a:schemeClr val="bg2">
                  <a:lumMod val="25000"/>
                </a:schemeClr>
              </a:solidFill>
              <a:latin typeface="Times New Roman" pitchFamily="18" charset="0"/>
              <a:cs typeface="Times New Roman" pitchFamily="18" charset="0"/>
            </a:endParaRPr>
          </a:p>
          <a:p>
            <a:pPr marL="0" indent="0">
              <a:buNone/>
            </a:pPr>
            <a:endParaRPr lang="sah-RU" sz="1300" dirty="0"/>
          </a:p>
        </p:txBody>
      </p:sp>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771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Изображение выглядит как синий, легкий, стол, освещенный&#10;&#10;Автоматически созданное описание">
            <a:extLst>
              <a:ext uri="{FF2B5EF4-FFF2-40B4-BE49-F238E27FC236}">
                <a16:creationId xmlns:a16="http://schemas.microsoft.com/office/drawing/2014/main" id="{1524893F-DC54-449E-B7D2-F8038F7D11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85" r="9091" b="20481"/>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2F8B2C1-FEDF-4C65-9E0F-E3BF960FCDAB}"/>
              </a:ext>
            </a:extLst>
          </p:cNvPr>
          <p:cNvSpPr>
            <a:spLocks noGrp="1"/>
          </p:cNvSpPr>
          <p:nvPr>
            <p:ph type="title"/>
          </p:nvPr>
        </p:nvSpPr>
        <p:spPr>
          <a:xfrm>
            <a:off x="566763" y="396322"/>
            <a:ext cx="4062643" cy="840807"/>
          </a:xfrm>
        </p:spPr>
        <p:txBody>
          <a:bodyPr>
            <a:normAutofit/>
          </a:bodyPr>
          <a:lstStyle/>
          <a:p>
            <a:r>
              <a:rPr lang="en-US" sz="2800" dirty="0">
                <a:solidFill>
                  <a:schemeClr val="bg2">
                    <a:lumMod val="25000"/>
                  </a:schemeClr>
                </a:solidFill>
                <a:latin typeface="Arial Black" pitchFamily="34" charset="0"/>
              </a:rPr>
              <a:t>Conclusion</a:t>
            </a:r>
            <a:endParaRPr lang="sah-RU" sz="2800" dirty="0">
              <a:solidFill>
                <a:schemeClr val="bg2">
                  <a:lumMod val="25000"/>
                </a:schemeClr>
              </a:solidFill>
              <a:latin typeface="Arial Black" pitchFamily="34" charset="0"/>
            </a:endParaRPr>
          </a:p>
        </p:txBody>
      </p:sp>
      <p:sp>
        <p:nvSpPr>
          <p:cNvPr id="3" name="Объект 2">
            <a:extLst>
              <a:ext uri="{FF2B5EF4-FFF2-40B4-BE49-F238E27FC236}">
                <a16:creationId xmlns:a16="http://schemas.microsoft.com/office/drawing/2014/main" id="{55846FA6-FAC9-43F2-AB0B-CBE4D80E150D}"/>
              </a:ext>
            </a:extLst>
          </p:cNvPr>
          <p:cNvSpPr>
            <a:spLocks noGrp="1"/>
          </p:cNvSpPr>
          <p:nvPr>
            <p:ph idx="1"/>
          </p:nvPr>
        </p:nvSpPr>
        <p:spPr>
          <a:xfrm>
            <a:off x="417372" y="1290918"/>
            <a:ext cx="4062642" cy="4028929"/>
          </a:xfrm>
        </p:spPr>
        <p:txBody>
          <a:bodyPr anchor="t">
            <a:normAutofit fontScale="92500" lnSpcReduction="20000"/>
          </a:bodyPr>
          <a:lstStyle/>
          <a:p>
            <a:pPr marL="0" indent="0" algn="just">
              <a:buNone/>
            </a:pPr>
            <a:r>
              <a:rPr lang="en-US" sz="1900" dirty="0">
                <a:solidFill>
                  <a:schemeClr val="bg2">
                    <a:lumMod val="25000"/>
                  </a:schemeClr>
                </a:solidFill>
                <a:latin typeface="Times New Roman" pitchFamily="18" charset="0"/>
                <a:cs typeface="Times New Roman" pitchFamily="18" charset="0"/>
              </a:rPr>
              <a:t>For northern regions of </a:t>
            </a:r>
            <a:r>
              <a:rPr lang="en-US" sz="1900" dirty="0" smtClean="0">
                <a:solidFill>
                  <a:schemeClr val="bg2">
                    <a:lumMod val="25000"/>
                  </a:schemeClr>
                </a:solidFill>
                <a:latin typeface="Times New Roman" pitchFamily="18" charset="0"/>
                <a:cs typeface="Times New Roman" pitchFamily="18" charset="0"/>
              </a:rPr>
              <a:t>Russia </a:t>
            </a:r>
            <a:r>
              <a:rPr lang="en-US" sz="1900" dirty="0">
                <a:solidFill>
                  <a:schemeClr val="bg2">
                    <a:lumMod val="25000"/>
                  </a:schemeClr>
                </a:solidFill>
                <a:latin typeface="Times New Roman" pitchFamily="18" charset="0"/>
                <a:cs typeface="Times New Roman" pitchFamily="18" charset="0"/>
              </a:rPr>
              <a:t>the development of a brand </a:t>
            </a:r>
            <a:r>
              <a:rPr lang="en-US" sz="1900" dirty="0" smtClean="0">
                <a:solidFill>
                  <a:schemeClr val="bg2">
                    <a:lumMod val="25000"/>
                  </a:schemeClr>
                </a:solidFill>
                <a:latin typeface="Times New Roman" pitchFamily="18" charset="0"/>
                <a:cs typeface="Times New Roman" pitchFamily="18" charset="0"/>
              </a:rPr>
              <a:t>model </a:t>
            </a:r>
            <a:r>
              <a:rPr lang="en-US" sz="1900" dirty="0">
                <a:solidFill>
                  <a:schemeClr val="bg2">
                    <a:lumMod val="25000"/>
                  </a:schemeClr>
                </a:solidFill>
                <a:latin typeface="Times New Roman" pitchFamily="18" charset="0"/>
                <a:cs typeface="Times New Roman" pitchFamily="18" charset="0"/>
              </a:rPr>
              <a:t>“</a:t>
            </a:r>
            <a:r>
              <a:rPr lang="en-US" sz="1900" dirty="0" smtClean="0">
                <a:solidFill>
                  <a:schemeClr val="bg2">
                    <a:lumMod val="25000"/>
                  </a:schemeClr>
                </a:solidFill>
                <a:latin typeface="Times New Roman" pitchFamily="18" charset="0"/>
                <a:cs typeface="Times New Roman" pitchFamily="18" charset="0"/>
              </a:rPr>
              <a:t>creative-cold” region </a:t>
            </a:r>
            <a:r>
              <a:rPr lang="en-US" sz="1900" dirty="0">
                <a:solidFill>
                  <a:schemeClr val="bg2">
                    <a:lumMod val="25000"/>
                  </a:schemeClr>
                </a:solidFill>
                <a:latin typeface="Times New Roman" pitchFamily="18" charset="0"/>
                <a:cs typeface="Times New Roman" pitchFamily="18" charset="0"/>
              </a:rPr>
              <a:t>is implemented as part of the innovative development of the </a:t>
            </a:r>
            <a:r>
              <a:rPr lang="en-US" sz="1900" dirty="0" smtClean="0">
                <a:solidFill>
                  <a:schemeClr val="bg2">
                    <a:lumMod val="25000"/>
                  </a:schemeClr>
                </a:solidFill>
                <a:latin typeface="Times New Roman" pitchFamily="18" charset="0"/>
                <a:cs typeface="Times New Roman" pitchFamily="18" charset="0"/>
              </a:rPr>
              <a:t>touristic </a:t>
            </a:r>
            <a:r>
              <a:rPr lang="en-US" sz="1900" dirty="0">
                <a:solidFill>
                  <a:schemeClr val="bg2">
                    <a:lumMod val="25000"/>
                  </a:schemeClr>
                </a:solidFill>
                <a:latin typeface="Times New Roman" pitchFamily="18" charset="0"/>
                <a:cs typeface="Times New Roman" pitchFamily="18" charset="0"/>
              </a:rPr>
              <a:t>potential of the Arctic zone. </a:t>
            </a:r>
            <a:endParaRPr lang="en-US" sz="1900" dirty="0" smtClean="0">
              <a:solidFill>
                <a:schemeClr val="bg2">
                  <a:lumMod val="25000"/>
                </a:schemeClr>
              </a:solidFill>
              <a:latin typeface="Times New Roman" pitchFamily="18" charset="0"/>
              <a:cs typeface="Times New Roman" pitchFamily="18" charset="0"/>
            </a:endParaRPr>
          </a:p>
          <a:p>
            <a:pPr marL="0" indent="0" algn="just">
              <a:buNone/>
            </a:pPr>
            <a:r>
              <a:rPr lang="en-US" sz="1900" dirty="0" smtClean="0">
                <a:solidFill>
                  <a:schemeClr val="bg2">
                    <a:lumMod val="25000"/>
                  </a:schemeClr>
                </a:solidFill>
                <a:latin typeface="Times New Roman" pitchFamily="18" charset="0"/>
                <a:cs typeface="Times New Roman" pitchFamily="18" charset="0"/>
              </a:rPr>
              <a:t>The creative strategy, based on the idea of cold as an advantage, dictates new principles of shaping urban space and landscapes.</a:t>
            </a:r>
          </a:p>
          <a:p>
            <a:pPr marL="0" indent="0" algn="just">
              <a:buNone/>
            </a:pPr>
            <a:r>
              <a:rPr lang="en-US" sz="1900" dirty="0" smtClean="0">
                <a:solidFill>
                  <a:schemeClr val="bg2">
                    <a:lumMod val="25000"/>
                  </a:schemeClr>
                </a:solidFill>
                <a:latin typeface="Times New Roman" pitchFamily="18" charset="0"/>
                <a:cs typeface="Times New Roman" pitchFamily="18" charset="0"/>
              </a:rPr>
              <a:t>For </a:t>
            </a:r>
            <a:r>
              <a:rPr lang="en-US" sz="1900" dirty="0">
                <a:solidFill>
                  <a:schemeClr val="bg2">
                    <a:lumMod val="25000"/>
                  </a:schemeClr>
                </a:solidFill>
                <a:latin typeface="Times New Roman" pitchFamily="18" charset="0"/>
                <a:cs typeface="Times New Roman" pitchFamily="18" charset="0"/>
              </a:rPr>
              <a:t>developing </a:t>
            </a:r>
            <a:r>
              <a:rPr lang="en-US" sz="1900" dirty="0" smtClean="0">
                <a:solidFill>
                  <a:schemeClr val="bg2">
                    <a:lumMod val="25000"/>
                  </a:schemeClr>
                </a:solidFill>
                <a:latin typeface="Times New Roman" pitchFamily="18" charset="0"/>
                <a:cs typeface="Times New Roman" pitchFamily="18" charset="0"/>
              </a:rPr>
              <a:t>of </a:t>
            </a:r>
            <a:r>
              <a:rPr lang="en-US" sz="1900" dirty="0">
                <a:solidFill>
                  <a:schemeClr val="bg2">
                    <a:lumMod val="25000"/>
                  </a:schemeClr>
                </a:solidFill>
                <a:latin typeface="Times New Roman" pitchFamily="18" charset="0"/>
                <a:cs typeface="Times New Roman" pitchFamily="18" charset="0"/>
              </a:rPr>
              <a:t>branding and rebranding </a:t>
            </a:r>
            <a:r>
              <a:rPr lang="en-US" sz="1900" dirty="0" smtClean="0">
                <a:solidFill>
                  <a:schemeClr val="bg2">
                    <a:lumMod val="25000"/>
                  </a:schemeClr>
                </a:solidFill>
                <a:latin typeface="Times New Roman" pitchFamily="18" charset="0"/>
                <a:cs typeface="Times New Roman" pitchFamily="18" charset="0"/>
              </a:rPr>
              <a:t>strategy in the North the interdisciplinary approach </a:t>
            </a:r>
            <a:r>
              <a:rPr lang="en-US" sz="1900" dirty="0">
                <a:solidFill>
                  <a:schemeClr val="bg2">
                    <a:lumMod val="25000"/>
                  </a:schemeClr>
                </a:solidFill>
                <a:latin typeface="Times New Roman" pitchFamily="18" charset="0"/>
                <a:cs typeface="Times New Roman" pitchFamily="18" charset="0"/>
              </a:rPr>
              <a:t>should </a:t>
            </a:r>
            <a:r>
              <a:rPr lang="en-US" sz="1900" dirty="0" smtClean="0">
                <a:solidFill>
                  <a:schemeClr val="bg2">
                    <a:lumMod val="25000"/>
                  </a:schemeClr>
                </a:solidFill>
                <a:latin typeface="Times New Roman" pitchFamily="18" charset="0"/>
                <a:cs typeface="Times New Roman" pitchFamily="18" charset="0"/>
              </a:rPr>
              <a:t>set </a:t>
            </a:r>
            <a:r>
              <a:rPr lang="en-US" sz="1900" dirty="0">
                <a:solidFill>
                  <a:schemeClr val="bg2">
                    <a:lumMod val="25000"/>
                  </a:schemeClr>
                </a:solidFill>
                <a:latin typeface="Times New Roman" pitchFamily="18" charset="0"/>
                <a:cs typeface="Times New Roman" pitchFamily="18" charset="0"/>
              </a:rPr>
              <a:t>in the perception of the image of Yakutia as the coldest inhabited region on the Earth, with the permafrost culture as a creative </a:t>
            </a:r>
            <a:r>
              <a:rPr lang="en-US" sz="1900" dirty="0" smtClean="0">
                <a:solidFill>
                  <a:schemeClr val="bg2">
                    <a:lumMod val="25000"/>
                  </a:schemeClr>
                </a:solidFill>
                <a:latin typeface="Times New Roman" pitchFamily="18" charset="0"/>
                <a:cs typeface="Times New Roman" pitchFamily="18" charset="0"/>
              </a:rPr>
              <a:t>survival and adaptive strategy. </a:t>
            </a:r>
            <a:endParaRPr lang="sah-RU" sz="1900" dirty="0">
              <a:solidFill>
                <a:schemeClr val="bg2">
                  <a:lumMod val="25000"/>
                </a:schemeClr>
              </a:solidFill>
              <a:latin typeface="Times New Roman" pitchFamily="18" charset="0"/>
              <a:cs typeface="Times New Roman" pitchFamily="18" charset="0"/>
            </a:endParaRPr>
          </a:p>
          <a:p>
            <a:pPr marL="0" indent="0">
              <a:buNone/>
            </a:pPr>
            <a:r>
              <a:rPr lang="en-US" sz="1600" dirty="0"/>
              <a:t> </a:t>
            </a:r>
            <a:endParaRPr lang="sah-RU" sz="1600" dirty="0"/>
          </a:p>
          <a:p>
            <a:endParaRPr lang="sah-RU" sz="1300" dirty="0"/>
          </a:p>
        </p:txBody>
      </p:sp>
    </p:spTree>
    <p:extLst>
      <p:ext uri="{BB962C8B-B14F-4D97-AF65-F5344CB8AC3E}">
        <p14:creationId xmlns:p14="http://schemas.microsoft.com/office/powerpoint/2010/main" val="420931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Рисунок 14" descr="Изображение выглядит как едет, мужчина, снег, доска&#10;&#10;Автоматически созданное описание">
            <a:extLst>
              <a:ext uri="{FF2B5EF4-FFF2-40B4-BE49-F238E27FC236}">
                <a16:creationId xmlns:a16="http://schemas.microsoft.com/office/drawing/2014/main" id="{F1C40A8D-F6C0-494F-9F44-25425CDFB9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47" r="23585" b="443"/>
          <a:stretch/>
        </p:blipFill>
        <p:spPr>
          <a:xfrm>
            <a:off x="3523488" y="10"/>
            <a:ext cx="8668512" cy="6857990"/>
          </a:xfrm>
          <a:prstGeom prst="rect">
            <a:avLst/>
          </a:prstGeom>
        </p:spPr>
      </p:pic>
      <p:sp>
        <p:nvSpPr>
          <p:cNvPr id="47" name="Rectangle 46">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Заголовок 15">
            <a:extLst>
              <a:ext uri="{FF2B5EF4-FFF2-40B4-BE49-F238E27FC236}">
                <a16:creationId xmlns:a16="http://schemas.microsoft.com/office/drawing/2014/main" id="{FD51117F-A0BD-4FE1-B707-981F5B4240B3}"/>
              </a:ext>
            </a:extLst>
          </p:cNvPr>
          <p:cNvSpPr>
            <a:spLocks noGrp="1"/>
          </p:cNvSpPr>
          <p:nvPr>
            <p:ph type="title"/>
          </p:nvPr>
        </p:nvSpPr>
        <p:spPr>
          <a:xfrm>
            <a:off x="1727365" y="2377441"/>
            <a:ext cx="6781934" cy="935914"/>
          </a:xfrm>
        </p:spPr>
        <p:txBody>
          <a:bodyPr anchor="b">
            <a:normAutofit/>
          </a:bodyPr>
          <a:lstStyle/>
          <a:p>
            <a:r>
              <a:rPr lang="en-US" sz="2800" b="1" dirty="0" smtClean="0">
                <a:solidFill>
                  <a:schemeClr val="bg2">
                    <a:lumMod val="25000"/>
                  </a:schemeClr>
                </a:solidFill>
                <a:latin typeface="Arial Black" pitchFamily="34" charset="0"/>
                <a:ea typeface="Gungsuh" pitchFamily="18" charset="-127"/>
                <a:cs typeface="Times New Roman" pitchFamily="18" charset="0"/>
              </a:rPr>
              <a:t>   </a:t>
            </a:r>
            <a:endParaRPr lang="sah-RU" sz="2800" b="1" dirty="0">
              <a:solidFill>
                <a:schemeClr val="bg2">
                  <a:lumMod val="25000"/>
                </a:schemeClr>
              </a:solidFill>
              <a:latin typeface="Arial Black" pitchFamily="34" charset="0"/>
              <a:ea typeface="Gungsuh" pitchFamily="18" charset="-127"/>
              <a:cs typeface="Times New Roman" pitchFamily="18" charset="0"/>
            </a:endParaRPr>
          </a:p>
        </p:txBody>
      </p:sp>
      <p:sp>
        <p:nvSpPr>
          <p:cNvPr id="49" name="Rectangle 48">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Текст 8">
            <a:extLst>
              <a:ext uri="{FF2B5EF4-FFF2-40B4-BE49-F238E27FC236}">
                <a16:creationId xmlns:a16="http://schemas.microsoft.com/office/drawing/2014/main" id="{F01907C0-B16C-47CD-8C07-7E89E9F7BC79}"/>
              </a:ext>
            </a:extLst>
          </p:cNvPr>
          <p:cNvSpPr>
            <a:spLocks noGrp="1"/>
          </p:cNvSpPr>
          <p:nvPr>
            <p:ph idx="1"/>
          </p:nvPr>
        </p:nvSpPr>
        <p:spPr>
          <a:xfrm>
            <a:off x="2694745" y="2419529"/>
            <a:ext cx="5688394" cy="4438471"/>
          </a:xfrm>
        </p:spPr>
        <p:txBody>
          <a:bodyPr anchor="t">
            <a:normAutofit/>
          </a:bodyPr>
          <a:lstStyle/>
          <a:p>
            <a:pPr>
              <a:buNone/>
            </a:pPr>
            <a:r>
              <a:rPr lang="en-US" sz="4000" dirty="0" smtClean="0">
                <a:latin typeface="Arial Black" pitchFamily="34" charset="0"/>
              </a:rPr>
              <a:t>      </a:t>
            </a:r>
            <a:r>
              <a:rPr lang="en-US" sz="4000" dirty="0" smtClean="0">
                <a:solidFill>
                  <a:schemeClr val="bg2">
                    <a:lumMod val="25000"/>
                  </a:schemeClr>
                </a:solidFill>
                <a:latin typeface="Arial Black" pitchFamily="34" charset="0"/>
              </a:rPr>
              <a:t>THANK YOU!</a:t>
            </a:r>
            <a:endParaRPr lang="sah-RU" sz="4000" dirty="0">
              <a:solidFill>
                <a:schemeClr val="bg2">
                  <a:lumMod val="25000"/>
                </a:schemeClr>
              </a:solidFill>
              <a:latin typeface="Arial Black" pitchFamily="34" charset="0"/>
            </a:endParaRPr>
          </a:p>
        </p:txBody>
      </p:sp>
    </p:spTree>
    <p:extLst>
      <p:ext uri="{BB962C8B-B14F-4D97-AF65-F5344CB8AC3E}">
        <p14:creationId xmlns:p14="http://schemas.microsoft.com/office/powerpoint/2010/main" val="428741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072">
            <a:extLst>
              <a:ext uri="{FF2B5EF4-FFF2-40B4-BE49-F238E27FC236}">
                <a16:creationId xmlns:a16="http://schemas.microsoft.com/office/drawing/2014/main" id="{09297A31-065D-4737-9DC6-AA22AE7623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238" r="9089" b="12854"/>
          <a:stretch/>
        </p:blipFill>
        <p:spPr>
          <a:xfrm>
            <a:off x="3523488" y="10"/>
            <a:ext cx="8668512" cy="6857990"/>
          </a:xfrm>
          <a:prstGeom prst="rect">
            <a:avLst/>
          </a:prstGeom>
          <a:noFill/>
        </p:spPr>
      </p:pic>
      <p:sp>
        <p:nvSpPr>
          <p:cNvPr id="66" name="Rectangle 65">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Заголовок 5">
            <a:extLst>
              <a:ext uri="{FF2B5EF4-FFF2-40B4-BE49-F238E27FC236}">
                <a16:creationId xmlns:a16="http://schemas.microsoft.com/office/drawing/2014/main" id="{CB55D6EF-0664-4244-91D6-5B72C0666EE9}"/>
              </a:ext>
            </a:extLst>
          </p:cNvPr>
          <p:cNvSpPr>
            <a:spLocks noGrp="1"/>
          </p:cNvSpPr>
          <p:nvPr>
            <p:ph type="title"/>
          </p:nvPr>
        </p:nvSpPr>
        <p:spPr>
          <a:xfrm>
            <a:off x="371094" y="860612"/>
            <a:ext cx="3438144" cy="1172583"/>
          </a:xfrm>
        </p:spPr>
        <p:txBody>
          <a:bodyPr vert="horz" lIns="91440" tIns="45720" rIns="91440" bIns="45720" rtlCol="0" anchor="b">
            <a:normAutofit/>
          </a:bodyPr>
          <a:lstStyle/>
          <a:p>
            <a:r>
              <a:rPr lang="en-US" sz="3200" b="1" dirty="0" smtClean="0">
                <a:solidFill>
                  <a:schemeClr val="bg2">
                    <a:lumMod val="25000"/>
                  </a:schemeClr>
                </a:solidFill>
                <a:latin typeface="Arial Black" pitchFamily="34" charset="0"/>
                <a:cs typeface="Times New Roman" pitchFamily="18" charset="0"/>
              </a:rPr>
              <a:t>Permafrost zone</a:t>
            </a:r>
            <a:endParaRPr lang="en-US" sz="3200" b="1" dirty="0">
              <a:solidFill>
                <a:schemeClr val="bg2">
                  <a:lumMod val="25000"/>
                </a:schemeClr>
              </a:solidFill>
              <a:latin typeface="Arial Black" pitchFamily="34" charset="0"/>
              <a:cs typeface="Times New Roman" pitchFamily="18" charset="0"/>
            </a:endParaRPr>
          </a:p>
        </p:txBody>
      </p:sp>
      <p:sp>
        <p:nvSpPr>
          <p:cNvPr id="68" name="Rectangle 67">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0" name="Rectangle 69">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68EEBEE-C08D-4AC4-947E-AD09B6803F00}"/>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pPr>
            <a:r>
              <a:rPr lang="en-US" sz="2400" dirty="0" smtClean="0">
                <a:solidFill>
                  <a:schemeClr val="bg2">
                    <a:lumMod val="25000"/>
                  </a:schemeClr>
                </a:solidFill>
                <a:latin typeface="Times New Roman" pitchFamily="18" charset="0"/>
                <a:cs typeface="Times New Roman" pitchFamily="18" charset="0"/>
              </a:rPr>
              <a:t>Today the </a:t>
            </a:r>
            <a:r>
              <a:rPr lang="en-US" sz="2400" dirty="0" err="1" smtClean="0">
                <a:solidFill>
                  <a:schemeClr val="bg2">
                    <a:lumMod val="25000"/>
                  </a:schemeClr>
                </a:solidFill>
                <a:latin typeface="Times New Roman" pitchFamily="18" charset="0"/>
                <a:cs typeface="Times New Roman" pitchFamily="18" charset="0"/>
              </a:rPr>
              <a:t>cryosphere</a:t>
            </a:r>
            <a:r>
              <a:rPr lang="en-US" sz="2400" dirty="0" smtClean="0">
                <a:solidFill>
                  <a:schemeClr val="bg2">
                    <a:lumMod val="25000"/>
                  </a:schemeClr>
                </a:solidFill>
                <a:latin typeface="Times New Roman" pitchFamily="18" charset="0"/>
                <a:cs typeface="Times New Roman" pitchFamily="18" charset="0"/>
              </a:rPr>
              <a:t>  is recognized as an active element of the universe, a resource and a source of opportunities for humanity.</a:t>
            </a:r>
            <a:endParaRPr lang="en-US" sz="24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1183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снег, внешний, человек, вода&#10;&#10;Автоматически созданное описание">
            <a:extLst>
              <a:ext uri="{FF2B5EF4-FFF2-40B4-BE49-F238E27FC236}">
                <a16:creationId xmlns:a16="http://schemas.microsoft.com/office/drawing/2014/main" id="{4717520F-F2DD-45DB-BB6C-D19F37FD167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8079" r="9089" b="-2"/>
          <a:stretch/>
        </p:blipFill>
        <p:spPr>
          <a:xfrm>
            <a:off x="3523486" y="18598"/>
            <a:ext cx="8668512" cy="6857990"/>
          </a:xfrm>
          <a:prstGeom prst="rect">
            <a:avLst/>
          </a:prstGeom>
        </p:spPr>
      </p:pic>
      <p:sp>
        <p:nvSpPr>
          <p:cNvPr id="23" name="Rectangle 22">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Текст 2">
            <a:extLst>
              <a:ext uri="{FF2B5EF4-FFF2-40B4-BE49-F238E27FC236}">
                <a16:creationId xmlns:a16="http://schemas.microsoft.com/office/drawing/2014/main" id="{F646F7F4-D52D-46B0-BA35-07B88DE2DAAA}"/>
              </a:ext>
            </a:extLst>
          </p:cNvPr>
          <p:cNvSpPr>
            <a:spLocks noGrp="1"/>
          </p:cNvSpPr>
          <p:nvPr>
            <p:ph type="body" sz="half" idx="2"/>
          </p:nvPr>
        </p:nvSpPr>
        <p:spPr>
          <a:xfrm>
            <a:off x="406196" y="1667435"/>
            <a:ext cx="4766515" cy="4141695"/>
          </a:xfrm>
        </p:spPr>
        <p:txBody>
          <a:bodyPr vert="horz" lIns="91440" tIns="45720" rIns="91440" bIns="45720" rtlCol="0" anchor="t">
            <a:normAutofit/>
          </a:bodyPr>
          <a:lstStyle/>
          <a:p>
            <a:pPr algn="just"/>
            <a:r>
              <a:rPr lang="en-US" sz="2400" dirty="0">
                <a:solidFill>
                  <a:schemeClr val="bg2">
                    <a:lumMod val="25000"/>
                  </a:schemeClr>
                </a:solidFill>
                <a:latin typeface="Times New Roman" pitchFamily="18" charset="0"/>
                <a:cs typeface="Times New Roman" pitchFamily="18" charset="0"/>
              </a:rPr>
              <a:t>The recreational space of the “cold world” has a specific context of the construction of urban and territorial identity on the use of natural phenomena, remains beyond the scope of research optics, especially it concerns the interpretation of the urban space of cold territories. </a:t>
            </a:r>
            <a:endParaRPr lang="en-US" sz="2400" dirty="0">
              <a:solidFill>
                <a:schemeClr val="bg2">
                  <a:lumMod val="25000"/>
                </a:schemeClr>
              </a:solidFill>
              <a:effectLst/>
              <a:latin typeface="Times New Roman" pitchFamily="18" charset="0"/>
              <a:cs typeface="Times New Roman" pitchFamily="18" charset="0"/>
            </a:endParaRPr>
          </a:p>
          <a:p>
            <a:pPr indent="-228600" algn="just">
              <a:buFont typeface="Arial" panose="020B0604020202020204" pitchFamily="34" charset="0"/>
              <a:buChar char="•"/>
            </a:pPr>
            <a:endParaRPr lang="en-US" dirty="0"/>
          </a:p>
        </p:txBody>
      </p:sp>
      <p:pic>
        <p:nvPicPr>
          <p:cNvPr id="6" name="Рисунок 5" descr="Изображение выглядит как снег, внешний, катается на лыжах, человек&#10;&#10;Автоматически созданное описание">
            <a:extLst>
              <a:ext uri="{FF2B5EF4-FFF2-40B4-BE49-F238E27FC236}">
                <a16:creationId xmlns:a16="http://schemas.microsoft.com/office/drawing/2014/main" id="{888AECB3-901E-403C-AED5-953923ACCC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81"/>
          <a:stretch/>
        </p:blipFill>
        <p:spPr>
          <a:xfrm>
            <a:off x="6846518" y="555536"/>
            <a:ext cx="4610613" cy="2974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descr="Изображение выглядит как здание, человек, внешний, люди&#10;&#10;Автоматически созданное описание">
            <a:extLst>
              <a:ext uri="{FF2B5EF4-FFF2-40B4-BE49-F238E27FC236}">
                <a16:creationId xmlns:a16="http://schemas.microsoft.com/office/drawing/2014/main" id="{0D60E49A-F8E3-4857-A3EC-380163F054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481" y="3381865"/>
            <a:ext cx="4635670" cy="30885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199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Рисунок 14" descr="Изображение выглядит как едет, мужчина, снег, доска&#10;&#10;Автоматически созданное описание">
            <a:extLst>
              <a:ext uri="{FF2B5EF4-FFF2-40B4-BE49-F238E27FC236}">
                <a16:creationId xmlns:a16="http://schemas.microsoft.com/office/drawing/2014/main" id="{F1C40A8D-F6C0-494F-9F44-25425CDFB9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47" r="23585" b="443"/>
          <a:stretch/>
        </p:blipFill>
        <p:spPr>
          <a:xfrm>
            <a:off x="3523488" y="10"/>
            <a:ext cx="8668512" cy="6857990"/>
          </a:xfrm>
          <a:prstGeom prst="rect">
            <a:avLst/>
          </a:prstGeom>
        </p:spPr>
      </p:pic>
      <p:sp>
        <p:nvSpPr>
          <p:cNvPr id="47" name="Rectangle 46">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Заголовок 15">
            <a:extLst>
              <a:ext uri="{FF2B5EF4-FFF2-40B4-BE49-F238E27FC236}">
                <a16:creationId xmlns:a16="http://schemas.microsoft.com/office/drawing/2014/main" id="{FD51117F-A0BD-4FE1-B707-981F5B4240B3}"/>
              </a:ext>
            </a:extLst>
          </p:cNvPr>
          <p:cNvSpPr>
            <a:spLocks noGrp="1"/>
          </p:cNvSpPr>
          <p:nvPr>
            <p:ph type="title"/>
          </p:nvPr>
        </p:nvSpPr>
        <p:spPr>
          <a:xfrm>
            <a:off x="371901" y="591672"/>
            <a:ext cx="6781934" cy="935914"/>
          </a:xfrm>
        </p:spPr>
        <p:txBody>
          <a:bodyPr anchor="b">
            <a:normAutofit/>
          </a:bodyPr>
          <a:lstStyle/>
          <a:p>
            <a:r>
              <a:rPr lang="en-US" sz="2800" b="1" dirty="0" smtClean="0">
                <a:solidFill>
                  <a:schemeClr val="bg2">
                    <a:lumMod val="25000"/>
                  </a:schemeClr>
                </a:solidFill>
                <a:latin typeface="Arial Black" pitchFamily="34" charset="0"/>
                <a:ea typeface="Gungsuh" pitchFamily="18" charset="-127"/>
                <a:cs typeface="Times New Roman" pitchFamily="18" charset="0"/>
              </a:rPr>
              <a:t>   Material </a:t>
            </a:r>
            <a:r>
              <a:rPr lang="en-US" sz="2800" b="1" dirty="0">
                <a:solidFill>
                  <a:schemeClr val="bg2">
                    <a:lumMod val="25000"/>
                  </a:schemeClr>
                </a:solidFill>
                <a:latin typeface="Arial Black" pitchFamily="34" charset="0"/>
                <a:ea typeface="Gungsuh" pitchFamily="18" charset="-127"/>
                <a:cs typeface="Times New Roman" pitchFamily="18" charset="0"/>
              </a:rPr>
              <a:t>and methods</a:t>
            </a:r>
            <a:endParaRPr lang="sah-RU" sz="2800" b="1" dirty="0">
              <a:solidFill>
                <a:schemeClr val="bg2">
                  <a:lumMod val="25000"/>
                </a:schemeClr>
              </a:solidFill>
              <a:latin typeface="Arial Black" pitchFamily="34" charset="0"/>
              <a:ea typeface="Gungsuh" pitchFamily="18" charset="-127"/>
              <a:cs typeface="Times New Roman" pitchFamily="18" charset="0"/>
            </a:endParaRPr>
          </a:p>
        </p:txBody>
      </p:sp>
      <p:sp>
        <p:nvSpPr>
          <p:cNvPr id="49" name="Rectangle 48">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Текст 8">
            <a:extLst>
              <a:ext uri="{FF2B5EF4-FFF2-40B4-BE49-F238E27FC236}">
                <a16:creationId xmlns:a16="http://schemas.microsoft.com/office/drawing/2014/main" id="{F01907C0-B16C-47CD-8C07-7E89E9F7BC79}"/>
              </a:ext>
            </a:extLst>
          </p:cNvPr>
          <p:cNvSpPr>
            <a:spLocks noGrp="1"/>
          </p:cNvSpPr>
          <p:nvPr>
            <p:ph idx="1"/>
          </p:nvPr>
        </p:nvSpPr>
        <p:spPr>
          <a:xfrm>
            <a:off x="371094" y="2033195"/>
            <a:ext cx="5688394" cy="4438471"/>
          </a:xfrm>
        </p:spPr>
        <p:txBody>
          <a:bodyPr anchor="t">
            <a:normAutofit fontScale="92500" lnSpcReduction="10000"/>
          </a:bodyPr>
          <a:lstStyle/>
          <a:p>
            <a:pPr algn="just">
              <a:buFont typeface="Wingdings" panose="05000000000000000000" pitchFamily="2" charset="2"/>
              <a:buChar char="v"/>
            </a:pPr>
            <a:r>
              <a:rPr lang="en-US" sz="1700" dirty="0">
                <a:solidFill>
                  <a:schemeClr val="bg2">
                    <a:lumMod val="25000"/>
                  </a:schemeClr>
                </a:solidFill>
                <a:latin typeface="Times New Roman" pitchFamily="18" charset="0"/>
                <a:cs typeface="Times New Roman" pitchFamily="18" charset="0"/>
              </a:rPr>
              <a:t>The research is based on a rich body of field research and on methodological and conceptual innovations of russian and foreign research in </a:t>
            </a:r>
            <a:r>
              <a:rPr lang="en-US" sz="1700" dirty="0" smtClean="0">
                <a:solidFill>
                  <a:schemeClr val="bg2">
                    <a:lumMod val="25000"/>
                  </a:schemeClr>
                </a:solidFill>
                <a:latin typeface="Times New Roman" pitchFamily="18" charset="0"/>
                <a:cs typeface="Times New Roman" pitchFamily="18" charset="0"/>
              </a:rPr>
              <a:t>humanities. In the research's boundaries and solution of the scientific problem, an interdisciplinary methodology of humanitarian and geographical urbanistics will be developed by the authors of this project..</a:t>
            </a:r>
          </a:p>
          <a:p>
            <a:pPr algn="just">
              <a:buFont typeface="Wingdings" panose="05000000000000000000" pitchFamily="2" charset="2"/>
              <a:buChar char="v"/>
            </a:pPr>
            <a:r>
              <a:rPr lang="en-US" sz="1700" dirty="0" smtClean="0">
                <a:solidFill>
                  <a:schemeClr val="bg2">
                    <a:lumMod val="25000"/>
                  </a:schemeClr>
                </a:solidFill>
                <a:latin typeface="Times New Roman" pitchFamily="18" charset="0"/>
                <a:cs typeface="Times New Roman" pitchFamily="18" charset="0"/>
              </a:rPr>
              <a:t>The comprehensive </a:t>
            </a:r>
            <a:r>
              <a:rPr lang="en-US" sz="1700" dirty="0">
                <a:solidFill>
                  <a:schemeClr val="bg2">
                    <a:lumMod val="25000"/>
                  </a:schemeClr>
                </a:solidFill>
                <a:latin typeface="Times New Roman" pitchFamily="18" charset="0"/>
                <a:cs typeface="Times New Roman" pitchFamily="18" charset="0"/>
              </a:rPr>
              <a:t>geo-cultural study of the Arctic, bringing together the most effective fundamental and applied concepts of the humanities, developing </a:t>
            </a:r>
            <a:r>
              <a:rPr lang="en-US" sz="1700" dirty="0" smtClean="0">
                <a:solidFill>
                  <a:schemeClr val="bg2">
                    <a:lumMod val="25000"/>
                  </a:schemeClr>
                </a:solidFill>
                <a:latin typeface="Times New Roman" pitchFamily="18" charset="0"/>
                <a:cs typeface="Times New Roman" pitchFamily="18" charset="0"/>
              </a:rPr>
              <a:t>the </a:t>
            </a:r>
            <a:r>
              <a:rPr lang="en-US" sz="1700" dirty="0">
                <a:solidFill>
                  <a:schemeClr val="bg2">
                    <a:lumMod val="25000"/>
                  </a:schemeClr>
                </a:solidFill>
                <a:latin typeface="Times New Roman" pitchFamily="18" charset="0"/>
                <a:cs typeface="Times New Roman" pitchFamily="18" charset="0"/>
              </a:rPr>
              <a:t>"spatial </a:t>
            </a:r>
            <a:r>
              <a:rPr lang="en-US" sz="1700" dirty="0" smtClean="0">
                <a:solidFill>
                  <a:schemeClr val="bg2">
                    <a:lumMod val="25000"/>
                  </a:schemeClr>
                </a:solidFill>
                <a:latin typeface="Times New Roman" pitchFamily="18" charset="0"/>
                <a:cs typeface="Times New Roman" pitchFamily="18" charset="0"/>
              </a:rPr>
              <a:t>turn“ in scientific</a:t>
            </a:r>
            <a:r>
              <a:rPr lang="en-US" sz="1700" dirty="0">
                <a:solidFill>
                  <a:schemeClr val="bg2">
                    <a:lumMod val="25000"/>
                  </a:schemeClr>
                </a:solidFill>
                <a:latin typeface="Times New Roman" pitchFamily="18" charset="0"/>
                <a:cs typeface="Times New Roman" pitchFamily="18" charset="0"/>
              </a:rPr>
              <a:t>, cultural and social policies </a:t>
            </a:r>
            <a:r>
              <a:rPr lang="en-US" sz="1700" dirty="0" smtClean="0">
                <a:solidFill>
                  <a:schemeClr val="bg2">
                    <a:lumMod val="25000"/>
                  </a:schemeClr>
                </a:solidFill>
                <a:latin typeface="Times New Roman" pitchFamily="18" charset="0"/>
                <a:cs typeface="Times New Roman" pitchFamily="18" charset="0"/>
              </a:rPr>
              <a:t>of </a:t>
            </a:r>
            <a:r>
              <a:rPr lang="en-US" sz="1700" dirty="0">
                <a:solidFill>
                  <a:schemeClr val="bg2">
                    <a:lumMod val="25000"/>
                  </a:schemeClr>
                </a:solidFill>
                <a:latin typeface="Times New Roman" pitchFamily="18" charset="0"/>
                <a:cs typeface="Times New Roman" pitchFamily="18" charset="0"/>
              </a:rPr>
              <a:t>the modern world. This approach allows to develop a basic range of effective geo-cultural policies and strategies  for territories of the Arctic zone</a:t>
            </a:r>
            <a:r>
              <a:rPr lang="en-US" sz="1700" dirty="0" smtClean="0">
                <a:solidFill>
                  <a:schemeClr val="bg2">
                    <a:lumMod val="25000"/>
                  </a:schemeClr>
                </a:solidFill>
                <a:latin typeface="Times New Roman" pitchFamily="18" charset="0"/>
                <a:cs typeface="Times New Roman" pitchFamily="18" charset="0"/>
              </a:rPr>
              <a:t>.</a:t>
            </a:r>
            <a:endParaRPr lang="en-US" sz="1700" dirty="0">
              <a:solidFill>
                <a:schemeClr val="bg2">
                  <a:lumMod val="25000"/>
                </a:schemeClr>
              </a:solidFill>
              <a:latin typeface="Times New Roman" pitchFamily="18" charset="0"/>
              <a:cs typeface="Times New Roman" pitchFamily="18" charset="0"/>
            </a:endParaRPr>
          </a:p>
          <a:p>
            <a:pPr algn="just">
              <a:buFont typeface="Wingdings" panose="05000000000000000000" pitchFamily="2" charset="2"/>
              <a:buChar char="v"/>
            </a:pPr>
            <a:r>
              <a:rPr lang="en-US" sz="1700" dirty="0">
                <a:solidFill>
                  <a:schemeClr val="bg2">
                    <a:lumMod val="25000"/>
                  </a:schemeClr>
                </a:solidFill>
                <a:latin typeface="Times New Roman" pitchFamily="18" charset="0"/>
                <a:cs typeface="Times New Roman" pitchFamily="18" charset="0"/>
              </a:rPr>
              <a:t>The studying of the Arctic images in the methodological dimension of foreign researchers refers to the methodology of "</a:t>
            </a:r>
            <a:r>
              <a:rPr lang="en-US" sz="1700" dirty="0" err="1">
                <a:solidFill>
                  <a:schemeClr val="bg2">
                    <a:lumMod val="25000"/>
                  </a:schemeClr>
                </a:solidFill>
                <a:latin typeface="Times New Roman" pitchFamily="18" charset="0"/>
                <a:cs typeface="Times New Roman" pitchFamily="18" charset="0"/>
              </a:rPr>
              <a:t>nordicity</a:t>
            </a:r>
            <a:r>
              <a:rPr lang="en-US" sz="1700" dirty="0">
                <a:solidFill>
                  <a:schemeClr val="bg2">
                    <a:lumMod val="25000"/>
                  </a:schemeClr>
                </a:solidFill>
                <a:latin typeface="Times New Roman" pitchFamily="18" charset="0"/>
                <a:cs typeface="Times New Roman" pitchFamily="18" charset="0"/>
              </a:rPr>
              <a:t>", where the notion of “imaginary of the North" shifts the way of understanding the territory and suggests a close relationship between the cultural representations and the territories, and that the actual place can have an impact on the shape of its representations (L.-E. Hamelin, D. </a:t>
            </a:r>
            <a:r>
              <a:rPr lang="en-US" sz="1700" dirty="0" err="1">
                <a:solidFill>
                  <a:schemeClr val="bg2">
                    <a:lumMod val="25000"/>
                  </a:schemeClr>
                </a:solidFill>
                <a:latin typeface="Times New Roman" pitchFamily="18" charset="0"/>
                <a:cs typeface="Times New Roman" pitchFamily="18" charset="0"/>
              </a:rPr>
              <a:t>Chartier</a:t>
            </a:r>
            <a:r>
              <a:rPr lang="en-US" sz="1700" dirty="0">
                <a:solidFill>
                  <a:schemeClr val="bg2">
                    <a:lumMod val="25000"/>
                  </a:schemeClr>
                </a:solidFill>
                <a:latin typeface="Times New Roman" pitchFamily="18" charset="0"/>
                <a:cs typeface="Times New Roman" pitchFamily="18" charset="0"/>
              </a:rPr>
              <a:t>). </a:t>
            </a:r>
          </a:p>
          <a:p>
            <a:endParaRPr lang="sah-RU" sz="900" dirty="0"/>
          </a:p>
        </p:txBody>
      </p:sp>
    </p:spTree>
    <p:extLst>
      <p:ext uri="{BB962C8B-B14F-4D97-AF65-F5344CB8AC3E}">
        <p14:creationId xmlns:p14="http://schemas.microsoft.com/office/powerpoint/2010/main" val="428741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63AB00AE-4340-440F-82E1-9F69D1D55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Изображение выглядит как внешний, здание, вода, пляж&#10;&#10;Автоматически созданное описание">
            <a:extLst>
              <a:ext uri="{FF2B5EF4-FFF2-40B4-BE49-F238E27FC236}">
                <a16:creationId xmlns:a16="http://schemas.microsoft.com/office/drawing/2014/main" id="{E18DB82D-5CD3-432F-83A3-CD9710CD490B}"/>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1496" r="-2" b="-2"/>
          <a:stretch/>
        </p:blipFill>
        <p:spPr>
          <a:xfrm>
            <a:off x="6083786" y="-168316"/>
            <a:ext cx="6261330" cy="3932313"/>
          </a:xfrm>
          <a:prstGeom prst="rect">
            <a:avLst/>
          </a:prstGeom>
          <a:effectLst>
            <a:softEdge rad="533400"/>
          </a:effectLst>
        </p:spPr>
      </p:pic>
      <p:pic>
        <p:nvPicPr>
          <p:cNvPr id="16" name="Рисунок 15" descr="Изображение выглядит как внешний, здание, дорога, улица&#10;&#10;Автоматически созданное описание">
            <a:extLst>
              <a:ext uri="{FF2B5EF4-FFF2-40B4-BE49-F238E27FC236}">
                <a16:creationId xmlns:a16="http://schemas.microsoft.com/office/drawing/2014/main" id="{6CC4D6BB-FC30-4E6A-B272-8B0389BB4B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875" r="-1" b="-1"/>
          <a:stretch/>
        </p:blipFill>
        <p:spPr>
          <a:xfrm>
            <a:off x="6089904" y="2487166"/>
            <a:ext cx="6263640" cy="4215384"/>
          </a:xfrm>
          <a:prstGeom prst="rect">
            <a:avLst/>
          </a:prstGeom>
          <a:effectLst>
            <a:softEdge rad="533400"/>
          </a:effectLst>
        </p:spPr>
      </p:pic>
      <p:pic>
        <p:nvPicPr>
          <p:cNvPr id="52" name="Picture 51">
            <a:extLst>
              <a:ext uri="{FF2B5EF4-FFF2-40B4-BE49-F238E27FC236}">
                <a16:creationId xmlns:a16="http://schemas.microsoft.com/office/drawing/2014/main"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21AEB772-82A1-47B5-A1DA-C6E13F4DE3FB}"/>
              </a:ext>
            </a:extLst>
          </p:cNvPr>
          <p:cNvSpPr>
            <a:spLocks noGrp="1"/>
          </p:cNvSpPr>
          <p:nvPr>
            <p:ph idx="1"/>
          </p:nvPr>
        </p:nvSpPr>
        <p:spPr>
          <a:xfrm>
            <a:off x="427807" y="1065008"/>
            <a:ext cx="5655979" cy="4989040"/>
          </a:xfrm>
        </p:spPr>
        <p:txBody>
          <a:bodyPr anchor="ctr">
            <a:noAutofit/>
          </a:bodyPr>
          <a:lstStyle/>
          <a:p>
            <a:pPr marL="0" indent="0" algn="just">
              <a:buNone/>
            </a:pPr>
            <a:r>
              <a:rPr lang="en-US" sz="2000" dirty="0" smtClean="0">
                <a:solidFill>
                  <a:schemeClr val="bg2">
                    <a:lumMod val="25000"/>
                  </a:schemeClr>
                </a:solidFill>
                <a:latin typeface="Times New Roman" pitchFamily="18" charset="0"/>
                <a:cs typeface="Times New Roman" pitchFamily="18" charset="0"/>
              </a:rPr>
              <a:t>Geocultural </a:t>
            </a:r>
            <a:r>
              <a:rPr lang="en-US" sz="2000" dirty="0">
                <a:solidFill>
                  <a:schemeClr val="bg2">
                    <a:lumMod val="25000"/>
                  </a:schemeClr>
                </a:solidFill>
                <a:latin typeface="Times New Roman" pitchFamily="18" charset="0"/>
                <a:cs typeface="Times New Roman" pitchFamily="18" charset="0"/>
              </a:rPr>
              <a:t>branding of Arctic cities and towns can be a key factor in the process of social, cultural, image, and intellectual capitalization of the space where the cultural component still remains on the periphery of state and municipal interests. </a:t>
            </a:r>
            <a:endParaRPr lang="en-US" sz="2000" dirty="0" smtClean="0">
              <a:solidFill>
                <a:schemeClr val="bg2">
                  <a:lumMod val="25000"/>
                </a:schemeClr>
              </a:solidFill>
              <a:latin typeface="Times New Roman" pitchFamily="18" charset="0"/>
              <a:cs typeface="Times New Roman" pitchFamily="18" charset="0"/>
            </a:endParaRPr>
          </a:p>
          <a:p>
            <a:pPr marL="0" indent="0" algn="just">
              <a:buNone/>
            </a:pPr>
            <a:r>
              <a:rPr lang="en-US" sz="2000" dirty="0" smtClean="0">
                <a:solidFill>
                  <a:schemeClr val="bg2">
                    <a:lumMod val="25000"/>
                  </a:schemeClr>
                </a:solidFill>
                <a:latin typeface="Times New Roman" pitchFamily="18" charset="0"/>
                <a:cs typeface="Times New Roman" pitchFamily="18" charset="0"/>
              </a:rPr>
              <a:t>The modern </a:t>
            </a:r>
            <a:r>
              <a:rPr lang="en-US" sz="2000" dirty="0">
                <a:solidFill>
                  <a:schemeClr val="bg2">
                    <a:lumMod val="25000"/>
                  </a:schemeClr>
                </a:solidFill>
                <a:latin typeface="Times New Roman" pitchFamily="18" charset="0"/>
                <a:cs typeface="Times New Roman" pitchFamily="18" charset="0"/>
              </a:rPr>
              <a:t>cities in the North and Arctic represent a dynamic process of continuing production of new cultural “texts” of imagination to comprehend its geocultural images based on the cold</a:t>
            </a:r>
            <a:r>
              <a:rPr lang="en-US" sz="2000" dirty="0" smtClean="0">
                <a:solidFill>
                  <a:schemeClr val="bg2">
                    <a:lumMod val="25000"/>
                  </a:schemeClr>
                </a:solidFill>
                <a:latin typeface="Times New Roman" pitchFamily="18" charset="0"/>
                <a:cs typeface="Times New Roman" pitchFamily="18" charset="0"/>
              </a:rPr>
              <a:t>.</a:t>
            </a:r>
          </a:p>
          <a:p>
            <a:pPr marL="0" indent="0" algn="just">
              <a:buNone/>
            </a:pPr>
            <a:r>
              <a:rPr lang="en-US" sz="2000" dirty="0" smtClean="0">
                <a:solidFill>
                  <a:schemeClr val="bg2">
                    <a:lumMod val="25000"/>
                  </a:schemeClr>
                </a:solidFill>
                <a:latin typeface="Times New Roman" pitchFamily="18" charset="0"/>
                <a:cs typeface="Times New Roman" pitchFamily="18" charset="0"/>
              </a:rPr>
              <a:t>In northern regions the urban spaces are a topical direction in the sustainable development strategy for the Arctic. </a:t>
            </a:r>
            <a:endParaRPr lang="sah-RU" sz="2000"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2548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3AB00AE-4340-440F-82E1-9F69D1D55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Рисунок 8" descr="Изображение выглядит как внешний, здание, снег, передний&#10;&#10;Автоматически созданное описание">
            <a:extLst>
              <a:ext uri="{FF2B5EF4-FFF2-40B4-BE49-F238E27FC236}">
                <a16:creationId xmlns:a16="http://schemas.microsoft.com/office/drawing/2014/main" id="{68E9D8EF-A835-4045-9D53-3A5E75EBE2E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4030" r="-2" b="1527"/>
          <a:stretch/>
        </p:blipFill>
        <p:spPr>
          <a:xfrm>
            <a:off x="6083786" y="-168316"/>
            <a:ext cx="6261330" cy="3932313"/>
          </a:xfrm>
          <a:prstGeom prst="rect">
            <a:avLst/>
          </a:prstGeom>
          <a:effectLst>
            <a:softEdge rad="533400"/>
          </a:effectLst>
        </p:spPr>
      </p:pic>
      <p:pic>
        <p:nvPicPr>
          <p:cNvPr id="7" name="Рисунок 6" descr="Изображение выглядит как здание, еда, стол, сидит&#10;&#10;Автоматически созданное описание">
            <a:extLst>
              <a:ext uri="{FF2B5EF4-FFF2-40B4-BE49-F238E27FC236}">
                <a16:creationId xmlns:a16="http://schemas.microsoft.com/office/drawing/2014/main" id="{B7B63500-F040-4F2F-B555-B6031A087F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6"/>
          <a:stretch/>
        </p:blipFill>
        <p:spPr>
          <a:xfrm>
            <a:off x="5842089" y="2487166"/>
            <a:ext cx="6744724" cy="4539150"/>
          </a:xfrm>
          <a:prstGeom prst="rect">
            <a:avLst/>
          </a:prstGeom>
          <a:effectLst>
            <a:softEdge rad="533400"/>
          </a:effectLst>
        </p:spPr>
      </p:pic>
      <p:pic>
        <p:nvPicPr>
          <p:cNvPr id="16" name="Picture 15">
            <a:extLst>
              <a:ext uri="{FF2B5EF4-FFF2-40B4-BE49-F238E27FC236}">
                <a16:creationId xmlns:a16="http://schemas.microsoft.com/office/drawing/2014/main"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B22D8E2F-5876-42AD-BF2E-29B5638948E1}"/>
              </a:ext>
            </a:extLst>
          </p:cNvPr>
          <p:cNvSpPr>
            <a:spLocks noGrp="1"/>
          </p:cNvSpPr>
          <p:nvPr>
            <p:ph type="title"/>
          </p:nvPr>
        </p:nvSpPr>
        <p:spPr>
          <a:xfrm>
            <a:off x="826513" y="333487"/>
            <a:ext cx="4803636" cy="1269403"/>
          </a:xfrm>
        </p:spPr>
        <p:txBody>
          <a:bodyPr vert="horz" lIns="91440" tIns="45720" rIns="91440" bIns="45720" rtlCol="0" anchor="ctr">
            <a:noAutofit/>
          </a:bodyPr>
          <a:lstStyle/>
          <a:p>
            <a:r>
              <a:rPr lang="en-US" sz="2800" kern="1200" dirty="0">
                <a:solidFill>
                  <a:schemeClr val="bg2">
                    <a:lumMod val="25000"/>
                  </a:schemeClr>
                </a:solidFill>
                <a:latin typeface="Arial Black" pitchFamily="34" charset="0"/>
              </a:rPr>
              <a:t>The brand of the Cold in academic </a:t>
            </a:r>
            <a:r>
              <a:rPr lang="en-US" sz="2800" kern="1200" dirty="0" smtClean="0">
                <a:solidFill>
                  <a:schemeClr val="bg2">
                    <a:lumMod val="25000"/>
                  </a:schemeClr>
                </a:solidFill>
                <a:latin typeface="Arial Black" pitchFamily="34" charset="0"/>
              </a:rPr>
              <a:t>discourse</a:t>
            </a:r>
            <a:endParaRPr lang="en-US" sz="2800" kern="1200" dirty="0">
              <a:solidFill>
                <a:schemeClr val="bg2">
                  <a:lumMod val="25000"/>
                </a:schemeClr>
              </a:solidFill>
              <a:latin typeface="Arial Black" pitchFamily="34" charset="0"/>
            </a:endParaRPr>
          </a:p>
        </p:txBody>
      </p:sp>
      <p:sp>
        <p:nvSpPr>
          <p:cNvPr id="4" name="Текст 3">
            <a:extLst>
              <a:ext uri="{FF2B5EF4-FFF2-40B4-BE49-F238E27FC236}">
                <a16:creationId xmlns:a16="http://schemas.microsoft.com/office/drawing/2014/main" id="{8811CEDC-1D26-4B18-B175-17B0DFCBDFAB}"/>
              </a:ext>
            </a:extLst>
          </p:cNvPr>
          <p:cNvSpPr>
            <a:spLocks noGrp="1"/>
          </p:cNvSpPr>
          <p:nvPr>
            <p:ph type="body" sz="half" idx="2"/>
          </p:nvPr>
        </p:nvSpPr>
        <p:spPr>
          <a:xfrm>
            <a:off x="611359" y="1893345"/>
            <a:ext cx="4803637" cy="3952475"/>
          </a:xfrm>
        </p:spPr>
        <p:txBody>
          <a:bodyPr vert="horz" lIns="91440" tIns="45720" rIns="91440" bIns="45720" rtlCol="0" anchor="ctr">
            <a:noAutofit/>
          </a:bodyPr>
          <a:lstStyle/>
          <a:p>
            <a:pPr algn="just"/>
            <a:r>
              <a:rPr lang="en-US" sz="2000" dirty="0">
                <a:solidFill>
                  <a:schemeClr val="bg2">
                    <a:lumMod val="25000"/>
                  </a:schemeClr>
                </a:solidFill>
                <a:latin typeface="Times New Roman" pitchFamily="18" charset="0"/>
                <a:cs typeface="Times New Roman" pitchFamily="18" charset="0"/>
              </a:rPr>
              <a:t>Yakutia is known as the </a:t>
            </a:r>
            <a:r>
              <a:rPr lang="en-US" sz="2000" dirty="0" smtClean="0">
                <a:solidFill>
                  <a:schemeClr val="bg2">
                    <a:lumMod val="25000"/>
                  </a:schemeClr>
                </a:solidFill>
                <a:latin typeface="Times New Roman" pitchFamily="18" charset="0"/>
                <a:cs typeface="Times New Roman" pitchFamily="18" charset="0"/>
              </a:rPr>
              <a:t>region of the Pole </a:t>
            </a:r>
            <a:r>
              <a:rPr lang="en-US" sz="2000" dirty="0">
                <a:solidFill>
                  <a:schemeClr val="bg2">
                    <a:lumMod val="25000"/>
                  </a:schemeClr>
                </a:solidFill>
                <a:latin typeface="Times New Roman" pitchFamily="18" charset="0"/>
                <a:cs typeface="Times New Roman" pitchFamily="18" charset="0"/>
              </a:rPr>
              <a:t>of </a:t>
            </a:r>
            <a:r>
              <a:rPr lang="en-US" sz="2000" dirty="0" smtClean="0">
                <a:solidFill>
                  <a:schemeClr val="bg2">
                    <a:lumMod val="25000"/>
                  </a:schemeClr>
                </a:solidFill>
                <a:latin typeface="Times New Roman" pitchFamily="18" charset="0"/>
                <a:cs typeface="Times New Roman" pitchFamily="18" charset="0"/>
              </a:rPr>
              <a:t>Cold. </a:t>
            </a:r>
          </a:p>
          <a:p>
            <a:pPr algn="just"/>
            <a:r>
              <a:rPr lang="en-US" sz="2000" dirty="0" smtClean="0">
                <a:solidFill>
                  <a:schemeClr val="bg2">
                    <a:lumMod val="25000"/>
                  </a:schemeClr>
                </a:solidFill>
                <a:latin typeface="Times New Roman" pitchFamily="18" charset="0"/>
                <a:cs typeface="Times New Roman" pitchFamily="18" charset="0"/>
              </a:rPr>
              <a:t>The unique </a:t>
            </a:r>
            <a:r>
              <a:rPr lang="en-US" sz="2000" dirty="0" err="1" smtClean="0">
                <a:solidFill>
                  <a:schemeClr val="bg2">
                    <a:lumMod val="25000"/>
                  </a:schemeClr>
                </a:solidFill>
                <a:latin typeface="Times New Roman" pitchFamily="18" charset="0"/>
                <a:cs typeface="Times New Roman" pitchFamily="18" charset="0"/>
              </a:rPr>
              <a:t>Melnikov</a:t>
            </a:r>
            <a:r>
              <a:rPr lang="en-US" sz="2000" dirty="0" smtClean="0">
                <a:solidFill>
                  <a:schemeClr val="bg2">
                    <a:lumMod val="25000"/>
                  </a:schemeClr>
                </a:solidFill>
                <a:latin typeface="Times New Roman" pitchFamily="18" charset="0"/>
                <a:cs typeface="Times New Roman" pitchFamily="18" charset="0"/>
              </a:rPr>
              <a:t> Institute </a:t>
            </a:r>
            <a:r>
              <a:rPr lang="en-US" sz="2000" dirty="0">
                <a:solidFill>
                  <a:schemeClr val="bg2">
                    <a:lumMod val="25000"/>
                  </a:schemeClr>
                </a:solidFill>
                <a:latin typeface="Times New Roman" pitchFamily="18" charset="0"/>
                <a:cs typeface="Times New Roman" pitchFamily="18" charset="0"/>
              </a:rPr>
              <a:t>of Permafrost</a:t>
            </a:r>
            <a:r>
              <a:rPr lang="en-US" sz="2000" dirty="0" smtClean="0">
                <a:solidFill>
                  <a:schemeClr val="bg2">
                    <a:lumMod val="25000"/>
                  </a:schemeClr>
                </a:solidFill>
                <a:latin typeface="Times New Roman" pitchFamily="18" charset="0"/>
                <a:cs typeface="Times New Roman" pitchFamily="18" charset="0"/>
              </a:rPr>
              <a:t>, </a:t>
            </a:r>
            <a:r>
              <a:rPr lang="en-US" sz="2000" dirty="0">
                <a:solidFill>
                  <a:schemeClr val="bg2">
                    <a:lumMod val="25000"/>
                  </a:schemeClr>
                </a:solidFill>
                <a:latin typeface="Times New Roman" pitchFamily="18" charset="0"/>
                <a:cs typeface="Times New Roman" pitchFamily="18" charset="0"/>
              </a:rPr>
              <a:t>focusing on </a:t>
            </a:r>
            <a:r>
              <a:rPr lang="en-US" sz="2000" dirty="0" err="1" smtClean="0">
                <a:solidFill>
                  <a:schemeClr val="bg2">
                    <a:lumMod val="25000"/>
                  </a:schemeClr>
                </a:solidFill>
                <a:latin typeface="Times New Roman" pitchFamily="18" charset="0"/>
                <a:cs typeface="Times New Roman" pitchFamily="18" charset="0"/>
              </a:rPr>
              <a:t>geocryology</a:t>
            </a:r>
            <a:r>
              <a:rPr lang="en-US" sz="2000" dirty="0" smtClean="0">
                <a:solidFill>
                  <a:schemeClr val="bg2">
                    <a:lumMod val="25000"/>
                  </a:schemeClr>
                </a:solidFill>
                <a:latin typeface="Times New Roman" pitchFamily="18" charset="0"/>
                <a:cs typeface="Times New Roman" pitchFamily="18" charset="0"/>
              </a:rPr>
              <a:t> study in Yakutsk demonstrates </a:t>
            </a:r>
            <a:r>
              <a:rPr lang="en-US" sz="2000" dirty="0">
                <a:solidFill>
                  <a:schemeClr val="bg2">
                    <a:lumMod val="25000"/>
                  </a:schemeClr>
                </a:solidFill>
                <a:latin typeface="Times New Roman" pitchFamily="18" charset="0"/>
                <a:cs typeface="Times New Roman" pitchFamily="18" charset="0"/>
              </a:rPr>
              <a:t>10,000-years-old frozen strata, remains of ancient flora and fauna, as well </a:t>
            </a:r>
            <a:r>
              <a:rPr lang="en-US" sz="2000" dirty="0" smtClean="0">
                <a:solidFill>
                  <a:schemeClr val="bg2">
                    <a:lumMod val="25000"/>
                  </a:schemeClr>
                </a:solidFill>
                <a:latin typeface="Times New Roman" pitchFamily="18" charset="0"/>
                <a:cs typeface="Times New Roman" pitchFamily="18" charset="0"/>
              </a:rPr>
              <a:t>a </a:t>
            </a:r>
            <a:r>
              <a:rPr lang="en-US" sz="2000" dirty="0">
                <a:solidFill>
                  <a:schemeClr val="bg2">
                    <a:lumMod val="25000"/>
                  </a:schemeClr>
                </a:solidFill>
                <a:latin typeface="Times New Roman" pitchFamily="18" charset="0"/>
                <a:cs typeface="Times New Roman" pitchFamily="18" charset="0"/>
              </a:rPr>
              <a:t>scientific equipment for </a:t>
            </a:r>
            <a:r>
              <a:rPr lang="en-US" sz="2000" dirty="0" err="1">
                <a:solidFill>
                  <a:schemeClr val="bg2">
                    <a:lumMod val="25000"/>
                  </a:schemeClr>
                </a:solidFill>
                <a:latin typeface="Times New Roman" pitchFamily="18" charset="0"/>
                <a:cs typeface="Times New Roman" pitchFamily="18" charset="0"/>
              </a:rPr>
              <a:t>geocrylogical</a:t>
            </a:r>
            <a:r>
              <a:rPr lang="en-US" sz="2000" dirty="0">
                <a:solidFill>
                  <a:schemeClr val="bg2">
                    <a:lumMod val="25000"/>
                  </a:schemeClr>
                </a:solidFill>
                <a:latin typeface="Times New Roman" pitchFamily="18" charset="0"/>
                <a:cs typeface="Times New Roman" pitchFamily="18" charset="0"/>
              </a:rPr>
              <a:t> research</a:t>
            </a:r>
            <a:r>
              <a:rPr lang="en-US" sz="2000" dirty="0" smtClean="0">
                <a:solidFill>
                  <a:schemeClr val="bg2">
                    <a:lumMod val="25000"/>
                  </a:schemeClr>
                </a:solidFill>
                <a:latin typeface="Times New Roman" pitchFamily="18" charset="0"/>
                <a:cs typeface="Times New Roman" pitchFamily="18" charset="0"/>
              </a:rPr>
              <a:t>.</a:t>
            </a:r>
          </a:p>
          <a:p>
            <a:pPr algn="just"/>
            <a:r>
              <a:rPr lang="en-US" sz="2000" dirty="0" smtClean="0">
                <a:solidFill>
                  <a:schemeClr val="bg2">
                    <a:lumMod val="25000"/>
                  </a:schemeClr>
                </a:solidFill>
                <a:latin typeface="Times New Roman" pitchFamily="18" charset="0"/>
                <a:cs typeface="Times New Roman" pitchFamily="18" charset="0"/>
              </a:rPr>
              <a:t>In the tourism industry of the cold its underground scientific laboratory presents one of the most interesting scientific place to visit.  </a:t>
            </a:r>
            <a:endParaRPr lang="en-US" sz="20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6731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573785-4E69-40BA-ABC7-17443EE8AE7A}"/>
              </a:ext>
            </a:extLst>
          </p:cNvPr>
          <p:cNvSpPr>
            <a:spLocks noGrp="1"/>
          </p:cNvSpPr>
          <p:nvPr>
            <p:ph type="title"/>
          </p:nvPr>
        </p:nvSpPr>
        <p:spPr>
          <a:xfrm>
            <a:off x="7827771" y="4534913"/>
            <a:ext cx="4061030" cy="1636611"/>
          </a:xfrm>
        </p:spPr>
        <p:txBody>
          <a:bodyPr vert="horz" lIns="91440" tIns="45720" rIns="91440" bIns="45720" rtlCol="0" anchor="b">
            <a:normAutofit fontScale="90000"/>
          </a:bodyPr>
          <a:lstStyle/>
          <a:p>
            <a:r>
              <a:rPr lang="en-US" b="1" kern="1200" dirty="0">
                <a:solidFill>
                  <a:schemeClr val="bg2">
                    <a:lumMod val="25000"/>
                  </a:schemeClr>
                </a:solidFill>
                <a:latin typeface="Arial Black" pitchFamily="34" charset="0"/>
              </a:rPr>
              <a:t>The cold in contemporary </a:t>
            </a:r>
            <a:r>
              <a:rPr lang="en-US" b="1" kern="1200" dirty="0" smtClean="0">
                <a:solidFill>
                  <a:schemeClr val="bg2">
                    <a:lumMod val="25000"/>
                  </a:schemeClr>
                </a:solidFill>
                <a:latin typeface="Arial Black" pitchFamily="34" charset="0"/>
              </a:rPr>
              <a:t>urban space and street art</a:t>
            </a:r>
            <a:endParaRPr lang="en-US" kern="1200" dirty="0">
              <a:solidFill>
                <a:schemeClr val="bg2">
                  <a:lumMod val="25000"/>
                </a:schemeClr>
              </a:solidFill>
              <a:latin typeface="Arial Black" pitchFamily="34" charset="0"/>
            </a:endParaRPr>
          </a:p>
        </p:txBody>
      </p:sp>
      <p:pic>
        <p:nvPicPr>
          <p:cNvPr id="5" name="Рисунок 4" descr="Изображение выглядит как здание, внутренний, огонь, сидит&#10;&#10;Автоматически созданное описание">
            <a:extLst>
              <a:ext uri="{FF2B5EF4-FFF2-40B4-BE49-F238E27FC236}">
                <a16:creationId xmlns:a16="http://schemas.microsoft.com/office/drawing/2014/main" id="{0453FD9E-0C78-4625-B08A-02078CF1F1EE}"/>
              </a:ext>
            </a:extLst>
          </p:cNvPr>
          <p:cNvPicPr/>
          <p:nvPr/>
        </p:nvPicPr>
        <p:blipFill rotWithShape="1">
          <a:blip r:embed="rId2" cstate="print">
            <a:extLst>
              <a:ext uri="{28A0092B-C50C-407E-A947-70E740481C1C}">
                <a14:useLocalDpi xmlns:a14="http://schemas.microsoft.com/office/drawing/2010/main" val="0"/>
              </a:ext>
            </a:extLst>
          </a:blip>
          <a:srcRect l="9908" r="16744" b="-2"/>
          <a:stretch/>
        </p:blipFill>
        <p:spPr bwMode="auto">
          <a:xfrm>
            <a:off x="38410" y="0"/>
            <a:ext cx="4362140" cy="3429000"/>
          </a:xfrm>
          <a:prstGeom prst="rect">
            <a:avLst/>
          </a:prstGeom>
        </p:spPr>
      </p:pic>
      <p:pic>
        <p:nvPicPr>
          <p:cNvPr id="20" name="Рисунок 19" descr="Изображение выглядит как небо, внешний, здание, дерево&#10;&#10;Описание создано автоматически">
            <a:extLst>
              <a:ext uri="{FF2B5EF4-FFF2-40B4-BE49-F238E27FC236}">
                <a16:creationId xmlns:a16="http://schemas.microsoft.com/office/drawing/2014/main" id="{21501956-1A31-43C3-91FA-6A79171786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80"/>
          <a:stretch/>
        </p:blipFill>
        <p:spPr>
          <a:xfrm>
            <a:off x="4527264" y="0"/>
            <a:ext cx="3065636" cy="3429000"/>
          </a:xfrm>
          <a:prstGeom prst="rect">
            <a:avLst/>
          </a:prstGeom>
        </p:spPr>
      </p:pic>
      <p:pic>
        <p:nvPicPr>
          <p:cNvPr id="16" name="Рисунок 15" descr="Изображение выглядит как небо, внешний, вода, человек&#10;&#10;Описание создано автоматически">
            <a:extLst>
              <a:ext uri="{FF2B5EF4-FFF2-40B4-BE49-F238E27FC236}">
                <a16:creationId xmlns:a16="http://schemas.microsoft.com/office/drawing/2014/main" id="{A0154F64-E2E8-43E8-97B5-F202D0EDD6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23644" r="-2" b="14692"/>
          <a:stretch/>
        </p:blipFill>
        <p:spPr>
          <a:xfrm>
            <a:off x="0" y="3397164"/>
            <a:ext cx="7554490" cy="3097766"/>
          </a:xfrm>
          <a:prstGeom prst="rect">
            <a:avLst/>
          </a:prstGeom>
        </p:spPr>
      </p:pic>
      <p:cxnSp>
        <p:nvCxnSpPr>
          <p:cNvPr id="116" name="Straight Connector 115">
            <a:extLst>
              <a:ext uri="{FF2B5EF4-FFF2-40B4-BE49-F238E27FC236}">
                <a16:creationId xmlns:a16="http://schemas.microsoft.com/office/drawing/2014/main" id="{EA86583F-F1A7-4F7F-AEED-C1E15104830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78378" y="4003046"/>
            <a:ext cx="3383280" cy="0"/>
          </a:xfrm>
          <a:prstGeom prst="line">
            <a:avLst/>
          </a:prstGeom>
          <a:ln w="19050">
            <a:solidFill>
              <a:srgbClr val="CB6CB4"/>
            </a:solidFill>
          </a:ln>
        </p:spPr>
        <p:style>
          <a:lnRef idx="1">
            <a:schemeClr val="accent1"/>
          </a:lnRef>
          <a:fillRef idx="0">
            <a:schemeClr val="accent1"/>
          </a:fillRef>
          <a:effectRef idx="0">
            <a:schemeClr val="accent1"/>
          </a:effectRef>
          <a:fontRef idx="minor">
            <a:schemeClr val="tx1"/>
          </a:fontRef>
        </p:style>
      </p:cxnSp>
      <p:pic>
        <p:nvPicPr>
          <p:cNvPr id="29" name="Объект 5" descr="Изображение выглядит как внешний, вода, снег, стоит&#10;&#10;Автоматически созданное описание">
            <a:extLst>
              <a:ext uri="{FF2B5EF4-FFF2-40B4-BE49-F238E27FC236}">
                <a16:creationId xmlns:a16="http://schemas.microsoft.com/office/drawing/2014/main" id="{5F4A5B18-5637-4603-9A86-EB845E705ED3}"/>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b="10766"/>
          <a:stretch/>
        </p:blipFill>
        <p:spPr>
          <a:xfrm>
            <a:off x="7719616" y="0"/>
            <a:ext cx="3536580" cy="4320000"/>
          </a:xfrm>
        </p:spPr>
      </p:pic>
    </p:spTree>
    <p:extLst>
      <p:ext uri="{BB962C8B-B14F-4D97-AF65-F5344CB8AC3E}">
        <p14:creationId xmlns:p14="http://schemas.microsoft.com/office/powerpoint/2010/main" val="244074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36E24C-259A-4109-8B18-0A9FE0721AC7}"/>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Антропология льда </a:t>
            </a:r>
          </a:p>
        </p:txBody>
      </p:sp>
      <p:pic>
        <p:nvPicPr>
          <p:cNvPr id="9" name="Рисунок 8" descr="Изображение выглядит как внешний, снег, небо, природа&#10;&#10;Описание создано автоматически">
            <a:extLst>
              <a:ext uri="{FF2B5EF4-FFF2-40B4-BE49-F238E27FC236}">
                <a16:creationId xmlns:a16="http://schemas.microsoft.com/office/drawing/2014/main" id="{6035DA49-C4BA-4CF6-B1F1-4992314282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17" r="5092" b="3"/>
          <a:stretch/>
        </p:blipFill>
        <p:spPr>
          <a:xfrm>
            <a:off x="20" y="10"/>
            <a:ext cx="3952937" cy="4399090"/>
          </a:xfrm>
          <a:prstGeom prst="rect">
            <a:avLst/>
          </a:prstGeom>
        </p:spPr>
      </p:pic>
      <p:pic>
        <p:nvPicPr>
          <p:cNvPr id="12" name="Объект 4" descr="Изображение выглядит как снег, внешний, животное, закрытый&#10;&#10;Описание создано автоматически">
            <a:extLst>
              <a:ext uri="{FF2B5EF4-FFF2-40B4-BE49-F238E27FC236}">
                <a16:creationId xmlns:a16="http://schemas.microsoft.com/office/drawing/2014/main" id="{08DEAE98-AA9D-4CA4-A2A2-103BAE7AAE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02" r="4" b="4"/>
          <a:stretch/>
        </p:blipFill>
        <p:spPr>
          <a:xfrm>
            <a:off x="4117621" y="-11961"/>
            <a:ext cx="3954910" cy="4411061"/>
          </a:xfrm>
          <a:prstGeom prst="rect">
            <a:avLst/>
          </a:prstGeom>
        </p:spPr>
      </p:pic>
      <p:pic>
        <p:nvPicPr>
          <p:cNvPr id="7" name="Рисунок 6" descr="Изображение выглядит как внешний, снег, небо, катается на лыжах&#10;&#10;Описание создано автоматически">
            <a:extLst>
              <a:ext uri="{FF2B5EF4-FFF2-40B4-BE49-F238E27FC236}">
                <a16:creationId xmlns:a16="http://schemas.microsoft.com/office/drawing/2014/main" id="{2835BCC1-ECA5-46F7-AC70-497109C56E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32" r="27186"/>
          <a:stretch/>
        </p:blipFill>
        <p:spPr>
          <a:xfrm>
            <a:off x="8229600" y="10"/>
            <a:ext cx="3966198" cy="4399091"/>
          </a:xfrm>
          <a:prstGeom prst="rect">
            <a:avLst/>
          </a:prstGeom>
        </p:spPr>
      </p:pic>
      <p:sp>
        <p:nvSpPr>
          <p:cNvPr id="4" name="Объект 3">
            <a:extLst>
              <a:ext uri="{FF2B5EF4-FFF2-40B4-BE49-F238E27FC236}">
                <a16:creationId xmlns:a16="http://schemas.microsoft.com/office/drawing/2014/main" id="{1A9CD0FE-0184-42C4-AFD5-C2018165CE41}"/>
              </a:ext>
            </a:extLst>
          </p:cNvPr>
          <p:cNvSpPr>
            <a:spLocks noGrp="1"/>
          </p:cNvSpPr>
          <p:nvPr>
            <p:ph idx="1"/>
          </p:nvPr>
        </p:nvSpPr>
        <p:spPr>
          <a:xfrm>
            <a:off x="838200" y="4960135"/>
            <a:ext cx="10515600" cy="1216827"/>
          </a:xfrm>
        </p:spPr>
        <p:txBody>
          <a:bodyPr>
            <a:normAutofit/>
          </a:bodyPr>
          <a:lstStyle/>
          <a:p>
            <a:pPr marL="0" indent="0">
              <a:buNone/>
            </a:pPr>
            <a:r>
              <a:rPr lang="en-US" dirty="0" smtClean="0">
                <a:solidFill>
                  <a:schemeClr val="bg2">
                    <a:lumMod val="25000"/>
                  </a:schemeClr>
                </a:solidFill>
                <a:latin typeface="Arial Black" pitchFamily="34" charset="0"/>
              </a:rPr>
              <a:t>Northern tourism and leisure </a:t>
            </a:r>
            <a:endParaRPr lang="sah-RU" dirty="0">
              <a:solidFill>
                <a:schemeClr val="bg2">
                  <a:lumMod val="25000"/>
                </a:schemeClr>
              </a:solidFill>
              <a:latin typeface="Arial Black" pitchFamily="34" charset="0"/>
            </a:endParaRPr>
          </a:p>
        </p:txBody>
      </p:sp>
    </p:spTree>
    <p:extLst>
      <p:ext uri="{BB962C8B-B14F-4D97-AF65-F5344CB8AC3E}">
        <p14:creationId xmlns:p14="http://schemas.microsoft.com/office/powerpoint/2010/main" val="384609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5A4410-A316-4547-BC14-8524073FDC2B}"/>
              </a:ext>
            </a:extLst>
          </p:cNvPr>
          <p:cNvSpPr>
            <a:spLocks noGrp="1"/>
          </p:cNvSpPr>
          <p:nvPr>
            <p:ph type="title"/>
          </p:nvPr>
        </p:nvSpPr>
        <p:spPr/>
        <p:txBody>
          <a:bodyPr>
            <a:normAutofit/>
          </a:bodyPr>
          <a:lstStyle/>
          <a:p>
            <a:r>
              <a:rPr lang="en-US" sz="3200" dirty="0">
                <a:solidFill>
                  <a:schemeClr val="bg2">
                    <a:lumMod val="25000"/>
                  </a:schemeClr>
                </a:solidFill>
                <a:latin typeface="Arial Black" pitchFamily="34" charset="0"/>
              </a:rPr>
              <a:t>Mammoth image </a:t>
            </a:r>
            <a:r>
              <a:rPr lang="en-US" sz="3200" dirty="0" smtClean="0">
                <a:solidFill>
                  <a:schemeClr val="bg2">
                    <a:lumMod val="25000"/>
                  </a:schemeClr>
                </a:solidFill>
                <a:latin typeface="Arial Black" pitchFamily="34" charset="0"/>
              </a:rPr>
              <a:t>in contemporary </a:t>
            </a:r>
            <a:r>
              <a:rPr lang="sah-RU" sz="3200" dirty="0">
                <a:solidFill>
                  <a:schemeClr val="bg2">
                    <a:lumMod val="25000"/>
                  </a:schemeClr>
                </a:solidFill>
                <a:latin typeface="Arial Black" pitchFamily="34" charset="0"/>
              </a:rPr>
              <a:t/>
            </a:r>
            <a:br>
              <a:rPr lang="sah-RU" sz="3200" dirty="0">
                <a:solidFill>
                  <a:schemeClr val="bg2">
                    <a:lumMod val="25000"/>
                  </a:schemeClr>
                </a:solidFill>
                <a:latin typeface="Arial Black" pitchFamily="34" charset="0"/>
              </a:rPr>
            </a:br>
            <a:r>
              <a:rPr lang="en-US" sz="3200" dirty="0" smtClean="0">
                <a:solidFill>
                  <a:schemeClr val="bg2">
                    <a:lumMod val="25000"/>
                  </a:schemeClr>
                </a:solidFill>
                <a:latin typeface="Arial Black" pitchFamily="34" charset="0"/>
              </a:rPr>
              <a:t>              urban </a:t>
            </a:r>
            <a:r>
              <a:rPr lang="en-US" sz="3200" dirty="0">
                <a:solidFill>
                  <a:schemeClr val="bg2">
                    <a:lumMod val="25000"/>
                  </a:schemeClr>
                </a:solidFill>
                <a:latin typeface="Arial Black" pitchFamily="34" charset="0"/>
              </a:rPr>
              <a:t>space</a:t>
            </a:r>
            <a:endParaRPr lang="sah-RU" sz="3200" dirty="0">
              <a:solidFill>
                <a:schemeClr val="bg2">
                  <a:lumMod val="25000"/>
                </a:schemeClr>
              </a:solidFill>
              <a:latin typeface="Arial Black" pitchFamily="34" charset="0"/>
            </a:endParaRPr>
          </a:p>
        </p:txBody>
      </p:sp>
      <p:sp>
        <p:nvSpPr>
          <p:cNvPr id="3" name="Объект 2">
            <a:extLst>
              <a:ext uri="{FF2B5EF4-FFF2-40B4-BE49-F238E27FC236}">
                <a16:creationId xmlns:a16="http://schemas.microsoft.com/office/drawing/2014/main" id="{EA315DA6-C5C1-455B-A374-1B1AE86CCC9C}"/>
              </a:ext>
            </a:extLst>
          </p:cNvPr>
          <p:cNvSpPr>
            <a:spLocks noGrp="1"/>
          </p:cNvSpPr>
          <p:nvPr>
            <p:ph idx="1"/>
          </p:nvPr>
        </p:nvSpPr>
        <p:spPr>
          <a:xfrm>
            <a:off x="7018021" y="1550446"/>
            <a:ext cx="4080510" cy="5109845"/>
          </a:xfrm>
        </p:spPr>
        <p:txBody>
          <a:bodyPr>
            <a:normAutofit fontScale="25000" lnSpcReduction="20000"/>
          </a:bodyPr>
          <a:lstStyle/>
          <a:p>
            <a:pPr algn="just">
              <a:buFont typeface="Wingdings" panose="05000000000000000000" pitchFamily="2" charset="2"/>
              <a:buChar char="v"/>
            </a:pPr>
            <a:r>
              <a:rPr lang="sah-RU" sz="6400" dirty="0" smtClean="0">
                <a:solidFill>
                  <a:schemeClr val="bg2">
                    <a:lumMod val="25000"/>
                  </a:schemeClr>
                </a:solidFill>
                <a:latin typeface="Times New Roman" pitchFamily="18" charset="0"/>
                <a:cs typeface="Times New Roman" pitchFamily="18" charset="0"/>
              </a:rPr>
              <a:t>In Yakutsk a mammoth sculpture</a:t>
            </a:r>
            <a:r>
              <a:rPr lang="en-US" sz="6400" dirty="0" smtClean="0">
                <a:solidFill>
                  <a:schemeClr val="bg2">
                    <a:lumMod val="25000"/>
                  </a:schemeClr>
                </a:solidFill>
                <a:latin typeface="Times New Roman" pitchFamily="18" charset="0"/>
                <a:cs typeface="Times New Roman" pitchFamily="18" charset="0"/>
              </a:rPr>
              <a:t> is in front of the </a:t>
            </a:r>
            <a:r>
              <a:rPr lang="en-US" sz="6400" dirty="0" err="1" smtClean="0">
                <a:solidFill>
                  <a:schemeClr val="bg2">
                    <a:lumMod val="25000"/>
                  </a:schemeClr>
                </a:solidFill>
                <a:latin typeface="Times New Roman" pitchFamily="18" charset="0"/>
                <a:cs typeface="Times New Roman" pitchFamily="18" charset="0"/>
              </a:rPr>
              <a:t>Melnikov</a:t>
            </a:r>
            <a:r>
              <a:rPr lang="en-US" sz="6400" dirty="0" smtClean="0">
                <a:solidFill>
                  <a:schemeClr val="bg2">
                    <a:lumMod val="25000"/>
                  </a:schemeClr>
                </a:solidFill>
                <a:latin typeface="Times New Roman" pitchFamily="18" charset="0"/>
                <a:cs typeface="Times New Roman" pitchFamily="18" charset="0"/>
              </a:rPr>
              <a:t> Permafrost </a:t>
            </a:r>
            <a:r>
              <a:rPr lang="sah-RU" sz="6400" dirty="0" smtClean="0">
                <a:solidFill>
                  <a:schemeClr val="bg2">
                    <a:lumMod val="25000"/>
                  </a:schemeClr>
                </a:solidFill>
                <a:latin typeface="Times New Roman" pitchFamily="18" charset="0"/>
                <a:cs typeface="Times New Roman" pitchFamily="18" charset="0"/>
              </a:rPr>
              <a:t>Institute</a:t>
            </a:r>
            <a:r>
              <a:rPr lang="en-US" sz="6400" dirty="0" smtClean="0">
                <a:solidFill>
                  <a:schemeClr val="bg2">
                    <a:lumMod val="25000"/>
                  </a:schemeClr>
                </a:solidFill>
                <a:latin typeface="Times New Roman" pitchFamily="18" charset="0"/>
                <a:cs typeface="Times New Roman" pitchFamily="18" charset="0"/>
              </a:rPr>
              <a:t> of </a:t>
            </a:r>
            <a:r>
              <a:rPr lang="sah-RU" sz="6400" dirty="0" smtClean="0">
                <a:solidFill>
                  <a:schemeClr val="bg2">
                    <a:lumMod val="25000"/>
                  </a:schemeClr>
                </a:solidFill>
                <a:latin typeface="Times New Roman" pitchFamily="18" charset="0"/>
                <a:cs typeface="Times New Roman" pitchFamily="18" charset="0"/>
              </a:rPr>
              <a:t>Siberian </a:t>
            </a:r>
            <a:r>
              <a:rPr lang="en-US" sz="6400" dirty="0" smtClean="0">
                <a:solidFill>
                  <a:schemeClr val="bg2">
                    <a:lumMod val="25000"/>
                  </a:schemeClr>
                </a:solidFill>
                <a:latin typeface="Times New Roman" pitchFamily="18" charset="0"/>
                <a:cs typeface="Times New Roman" pitchFamily="18" charset="0"/>
              </a:rPr>
              <a:t>B</a:t>
            </a:r>
            <a:r>
              <a:rPr lang="sah-RU" sz="6400" dirty="0" smtClean="0">
                <a:solidFill>
                  <a:schemeClr val="bg2">
                    <a:lumMod val="25000"/>
                  </a:schemeClr>
                </a:solidFill>
                <a:latin typeface="Times New Roman" pitchFamily="18" charset="0"/>
                <a:cs typeface="Times New Roman" pitchFamily="18" charset="0"/>
              </a:rPr>
              <a:t>ranch</a:t>
            </a:r>
            <a:r>
              <a:rPr lang="en-US" sz="6400" dirty="0" smtClean="0">
                <a:solidFill>
                  <a:schemeClr val="bg2">
                    <a:lumMod val="25000"/>
                  </a:schemeClr>
                </a:solidFill>
                <a:latin typeface="Times New Roman" pitchFamily="18" charset="0"/>
                <a:cs typeface="Times New Roman" pitchFamily="18" charset="0"/>
              </a:rPr>
              <a:t> of </a:t>
            </a:r>
            <a:r>
              <a:rPr lang="sah-RU" sz="6400" dirty="0" smtClean="0">
                <a:solidFill>
                  <a:schemeClr val="bg2">
                    <a:lumMod val="25000"/>
                  </a:schemeClr>
                </a:solidFill>
                <a:latin typeface="Times New Roman" pitchFamily="18" charset="0"/>
                <a:cs typeface="Times New Roman" pitchFamily="18" charset="0"/>
              </a:rPr>
              <a:t>Russian Academy of Sciences. The museum of th</a:t>
            </a:r>
            <a:r>
              <a:rPr lang="en-US" sz="6400" dirty="0" smtClean="0">
                <a:solidFill>
                  <a:schemeClr val="bg2">
                    <a:lumMod val="25000"/>
                  </a:schemeClr>
                </a:solidFill>
                <a:latin typeface="Times New Roman" pitchFamily="18" charset="0"/>
                <a:cs typeface="Times New Roman" pitchFamily="18" charset="0"/>
              </a:rPr>
              <a:t>is </a:t>
            </a:r>
            <a:r>
              <a:rPr lang="sah-RU" sz="6400" dirty="0" smtClean="0">
                <a:solidFill>
                  <a:schemeClr val="bg2">
                    <a:lumMod val="25000"/>
                  </a:schemeClr>
                </a:solidFill>
                <a:latin typeface="Times New Roman" pitchFamily="18" charset="0"/>
                <a:cs typeface="Times New Roman" pitchFamily="18" charset="0"/>
              </a:rPr>
              <a:t>institute exhibits </a:t>
            </a:r>
            <a:r>
              <a:rPr lang="en-US" sz="6400" dirty="0" smtClean="0">
                <a:solidFill>
                  <a:schemeClr val="bg2">
                    <a:lumMod val="25000"/>
                  </a:schemeClr>
                </a:solidFill>
                <a:latin typeface="Times New Roman" pitchFamily="18" charset="0"/>
                <a:cs typeface="Times New Roman" pitchFamily="18" charset="0"/>
              </a:rPr>
              <a:t>the unique </a:t>
            </a:r>
            <a:r>
              <a:rPr lang="sah-RU" sz="6400" dirty="0" smtClean="0">
                <a:solidFill>
                  <a:schemeClr val="bg2">
                    <a:lumMod val="25000"/>
                  </a:schemeClr>
                </a:solidFill>
                <a:latin typeface="Times New Roman" pitchFamily="18" charset="0"/>
                <a:cs typeface="Times New Roman" pitchFamily="18" charset="0"/>
              </a:rPr>
              <a:t>remains of ancient animals preserved and found in the permafrost of Yakutia</a:t>
            </a:r>
            <a:r>
              <a:rPr lang="en-US" sz="6400" dirty="0" smtClean="0">
                <a:solidFill>
                  <a:schemeClr val="bg2">
                    <a:lumMod val="25000"/>
                  </a:schemeClr>
                </a:solidFill>
                <a:latin typeface="Times New Roman" pitchFamily="18" charset="0"/>
                <a:cs typeface="Times New Roman" pitchFamily="18" charset="0"/>
              </a:rPr>
              <a:t>.</a:t>
            </a:r>
            <a:endParaRPr lang="sah-RU" sz="6400" dirty="0" smtClean="0">
              <a:solidFill>
                <a:schemeClr val="bg2">
                  <a:lumMod val="25000"/>
                </a:schemeClr>
              </a:solidFill>
              <a:latin typeface="Times New Roman" pitchFamily="18" charset="0"/>
              <a:cs typeface="Times New Roman" pitchFamily="18" charset="0"/>
            </a:endParaRPr>
          </a:p>
          <a:p>
            <a:pPr algn="just">
              <a:buFont typeface="Wingdings" panose="05000000000000000000" pitchFamily="2" charset="2"/>
              <a:buChar char="v"/>
            </a:pPr>
            <a:r>
              <a:rPr lang="en-US" sz="6400" dirty="0" smtClean="0">
                <a:solidFill>
                  <a:schemeClr val="bg2">
                    <a:lumMod val="25000"/>
                  </a:schemeClr>
                </a:solidFill>
                <a:latin typeface="Times New Roman" pitchFamily="18" charset="0"/>
                <a:cs typeface="Times New Roman" pitchFamily="18" charset="0"/>
              </a:rPr>
              <a:t>The</a:t>
            </a:r>
            <a:r>
              <a:rPr lang="sah-RU" sz="6400" dirty="0" smtClean="0">
                <a:solidFill>
                  <a:schemeClr val="bg2">
                    <a:lumMod val="25000"/>
                  </a:schemeClr>
                </a:solidFill>
                <a:latin typeface="Times New Roman" pitchFamily="18" charset="0"/>
                <a:cs typeface="Times New Roman" pitchFamily="18" charset="0"/>
              </a:rPr>
              <a:t> </a:t>
            </a:r>
            <a:r>
              <a:rPr lang="sah-RU" sz="6400" dirty="0">
                <a:solidFill>
                  <a:schemeClr val="bg2">
                    <a:lumMod val="25000"/>
                  </a:schemeClr>
                </a:solidFill>
                <a:latin typeface="Times New Roman" pitchFamily="18" charset="0"/>
                <a:cs typeface="Times New Roman" pitchFamily="18" charset="0"/>
              </a:rPr>
              <a:t>sculpture "</a:t>
            </a:r>
            <a:r>
              <a:rPr lang="en-US" sz="6400" dirty="0">
                <a:solidFill>
                  <a:schemeClr val="bg2">
                    <a:lumMod val="25000"/>
                  </a:schemeClr>
                </a:solidFill>
                <a:latin typeface="Times New Roman" pitchFamily="18" charset="0"/>
                <a:cs typeface="Times New Roman" pitchFamily="18" charset="0"/>
              </a:rPr>
              <a:t>Baby </a:t>
            </a:r>
            <a:r>
              <a:rPr lang="sah-RU" sz="6400" dirty="0">
                <a:solidFill>
                  <a:schemeClr val="bg2">
                    <a:lumMod val="25000"/>
                  </a:schemeClr>
                </a:solidFill>
                <a:latin typeface="Times New Roman" pitchFamily="18" charset="0"/>
                <a:cs typeface="Times New Roman" pitchFamily="18" charset="0"/>
              </a:rPr>
              <a:t>Mammoth" is installed </a:t>
            </a:r>
            <a:r>
              <a:rPr lang="en-US" sz="6400" dirty="0">
                <a:solidFill>
                  <a:schemeClr val="bg2">
                    <a:lumMod val="25000"/>
                  </a:schemeClr>
                </a:solidFill>
                <a:latin typeface="Times New Roman" pitchFamily="18" charset="0"/>
                <a:cs typeface="Times New Roman" pitchFamily="18" charset="0"/>
              </a:rPr>
              <a:t>on </a:t>
            </a:r>
            <a:r>
              <a:rPr lang="sah-RU" sz="6400" dirty="0">
                <a:solidFill>
                  <a:schemeClr val="bg2">
                    <a:lumMod val="25000"/>
                  </a:schemeClr>
                </a:solidFill>
                <a:latin typeface="Times New Roman" pitchFamily="18" charset="0"/>
                <a:cs typeface="Times New Roman" pitchFamily="18" charset="0"/>
              </a:rPr>
              <a:t>the square </a:t>
            </a:r>
            <a:r>
              <a:rPr lang="en-US" sz="6400" dirty="0">
                <a:solidFill>
                  <a:schemeClr val="bg2">
                    <a:lumMod val="25000"/>
                  </a:schemeClr>
                </a:solidFill>
                <a:latin typeface="Times New Roman" pitchFamily="18" charset="0"/>
                <a:cs typeface="Times New Roman" pitchFamily="18" charset="0"/>
              </a:rPr>
              <a:t>in front of </a:t>
            </a:r>
            <a:r>
              <a:rPr lang="sah-RU" sz="6400" dirty="0">
                <a:solidFill>
                  <a:schemeClr val="bg2">
                    <a:lumMod val="25000"/>
                  </a:schemeClr>
                </a:solidFill>
                <a:latin typeface="Times New Roman" pitchFamily="18" charset="0"/>
                <a:cs typeface="Times New Roman" pitchFamily="18" charset="0"/>
              </a:rPr>
              <a:t>the State Circus of Yakutia. T</a:t>
            </a:r>
            <a:r>
              <a:rPr lang="en-US" sz="6400" dirty="0">
                <a:solidFill>
                  <a:schemeClr val="bg2">
                    <a:lumMod val="25000"/>
                  </a:schemeClr>
                </a:solidFill>
                <a:latin typeface="Times New Roman" pitchFamily="18" charset="0"/>
                <a:cs typeface="Times New Roman" pitchFamily="18" charset="0"/>
              </a:rPr>
              <a:t>he</a:t>
            </a:r>
            <a:r>
              <a:rPr lang="sah-RU" sz="6400" dirty="0">
                <a:solidFill>
                  <a:schemeClr val="bg2">
                    <a:lumMod val="25000"/>
                  </a:schemeClr>
                </a:solidFill>
                <a:latin typeface="Times New Roman" pitchFamily="18" charset="0"/>
                <a:cs typeface="Times New Roman" pitchFamily="18" charset="0"/>
              </a:rPr>
              <a:t> smiling baby mammoth balances on a ball. </a:t>
            </a:r>
          </a:p>
          <a:p>
            <a:pPr algn="just">
              <a:buFont typeface="Wingdings" panose="05000000000000000000" pitchFamily="2" charset="2"/>
              <a:buChar char="v"/>
            </a:pPr>
            <a:r>
              <a:rPr lang="sah-RU" sz="6400" dirty="0">
                <a:solidFill>
                  <a:schemeClr val="bg2">
                    <a:lumMod val="25000"/>
                  </a:schemeClr>
                </a:solidFill>
                <a:latin typeface="Times New Roman" pitchFamily="18" charset="0"/>
                <a:cs typeface="Times New Roman" pitchFamily="18" charset="0"/>
              </a:rPr>
              <a:t>The mammoth image in the heraldry </a:t>
            </a:r>
            <a:r>
              <a:rPr lang="sah-RU" sz="6400" dirty="0" smtClean="0">
                <a:solidFill>
                  <a:schemeClr val="bg2">
                    <a:lumMod val="25000"/>
                  </a:schemeClr>
                </a:solidFill>
                <a:latin typeface="Times New Roman" pitchFamily="18" charset="0"/>
                <a:cs typeface="Times New Roman" pitchFamily="18" charset="0"/>
              </a:rPr>
              <a:t>clearly </a:t>
            </a:r>
            <a:r>
              <a:rPr lang="sah-RU" sz="6400" dirty="0">
                <a:solidFill>
                  <a:schemeClr val="bg2">
                    <a:lumMod val="25000"/>
                  </a:schemeClr>
                </a:solidFill>
                <a:latin typeface="Times New Roman" pitchFamily="18" charset="0"/>
                <a:cs typeface="Times New Roman" pitchFamily="18" charset="0"/>
              </a:rPr>
              <a:t>shows that the perception of this image is connected with the theme of cold and permafrost. The mammoth image </a:t>
            </a:r>
            <a:r>
              <a:rPr lang="en-US" sz="6400" dirty="0">
                <a:solidFill>
                  <a:schemeClr val="bg2">
                    <a:lumMod val="25000"/>
                  </a:schemeClr>
                </a:solidFill>
                <a:latin typeface="Times New Roman" pitchFamily="18" charset="0"/>
                <a:cs typeface="Times New Roman" pitchFamily="18" charset="0"/>
              </a:rPr>
              <a:t>appears on t</a:t>
            </a:r>
            <a:r>
              <a:rPr lang="sah-RU" sz="6400" dirty="0">
                <a:solidFill>
                  <a:schemeClr val="bg2">
                    <a:lumMod val="25000"/>
                  </a:schemeClr>
                </a:solidFill>
                <a:latin typeface="Times New Roman" pitchFamily="18" charset="0"/>
                <a:cs typeface="Times New Roman" pitchFamily="18" charset="0"/>
              </a:rPr>
              <a:t>he coat of arms of Srednekolymsk</a:t>
            </a:r>
            <a:r>
              <a:rPr lang="en-US" sz="6400" dirty="0">
                <a:solidFill>
                  <a:schemeClr val="bg2">
                    <a:lumMod val="25000"/>
                  </a:schemeClr>
                </a:solidFill>
                <a:latin typeface="Times New Roman" pitchFamily="18" charset="0"/>
                <a:cs typeface="Times New Roman" pitchFamily="18" charset="0"/>
              </a:rPr>
              <a:t>, a town in the north of the republic</a:t>
            </a:r>
            <a:r>
              <a:rPr lang="sah-RU" sz="6400" dirty="0">
                <a:solidFill>
                  <a:schemeClr val="bg2">
                    <a:lumMod val="25000"/>
                  </a:schemeClr>
                </a:solidFill>
                <a:latin typeface="Times New Roman" pitchFamily="18" charset="0"/>
                <a:cs typeface="Times New Roman" pitchFamily="18" charset="0"/>
              </a:rPr>
              <a:t>. The symbolic image of the mammoth is correlated with the distribution</a:t>
            </a:r>
            <a:r>
              <a:rPr lang="en-US" sz="6400" dirty="0">
                <a:solidFill>
                  <a:schemeClr val="bg2">
                    <a:lumMod val="25000"/>
                  </a:schemeClr>
                </a:solidFill>
                <a:latin typeface="Times New Roman" pitchFamily="18" charset="0"/>
                <a:cs typeface="Times New Roman" pitchFamily="18" charset="0"/>
              </a:rPr>
              <a:t> of </a:t>
            </a:r>
            <a:r>
              <a:rPr lang="sah-RU" sz="6400" dirty="0">
                <a:solidFill>
                  <a:schemeClr val="bg2">
                    <a:lumMod val="25000"/>
                  </a:schemeClr>
                </a:solidFill>
                <a:latin typeface="Times New Roman" pitchFamily="18" charset="0"/>
                <a:cs typeface="Times New Roman" pitchFamily="18" charset="0"/>
              </a:rPr>
              <a:t>permafrost, </a:t>
            </a:r>
            <a:r>
              <a:rPr lang="en-US" sz="6400" dirty="0">
                <a:solidFill>
                  <a:schemeClr val="bg2">
                    <a:lumMod val="25000"/>
                  </a:schemeClr>
                </a:solidFill>
                <a:latin typeface="Times New Roman" pitchFamily="18" charset="0"/>
                <a:cs typeface="Times New Roman" pitchFamily="18" charset="0"/>
              </a:rPr>
              <a:t>with </a:t>
            </a:r>
            <a:r>
              <a:rPr lang="sah-RU" sz="6400" dirty="0">
                <a:solidFill>
                  <a:schemeClr val="bg2">
                    <a:lumMod val="25000"/>
                  </a:schemeClr>
                </a:solidFill>
                <a:latin typeface="Times New Roman" pitchFamily="18" charset="0"/>
                <a:cs typeface="Times New Roman" pitchFamily="18" charset="0"/>
              </a:rPr>
              <a:t>frozen rocks shown in silver (snow) color, where most significant remains of mammoths are found</a:t>
            </a:r>
            <a:r>
              <a:rPr lang="sah-RU" sz="6400" dirty="0" smtClean="0">
                <a:solidFill>
                  <a:schemeClr val="bg2">
                    <a:lumMod val="25000"/>
                  </a:schemeClr>
                </a:solidFill>
                <a:latin typeface="Times New Roman" pitchFamily="18" charset="0"/>
                <a:cs typeface="Times New Roman" pitchFamily="18" charset="0"/>
              </a:rPr>
              <a:t>.</a:t>
            </a:r>
            <a:endParaRPr lang="en-US" sz="6400" dirty="0" smtClean="0">
              <a:solidFill>
                <a:schemeClr val="bg2">
                  <a:lumMod val="25000"/>
                </a:schemeClr>
              </a:solidFill>
              <a:latin typeface="Times New Roman" pitchFamily="18" charset="0"/>
              <a:cs typeface="Times New Roman" pitchFamily="18" charset="0"/>
            </a:endParaRPr>
          </a:p>
          <a:p>
            <a:pPr algn="just">
              <a:buFont typeface="Wingdings" panose="05000000000000000000" pitchFamily="2" charset="2"/>
              <a:buChar char="v"/>
            </a:pPr>
            <a:endParaRPr lang="sah-RU" sz="6400" dirty="0">
              <a:solidFill>
                <a:schemeClr val="bg2">
                  <a:lumMod val="25000"/>
                </a:schemeClr>
              </a:solidFill>
              <a:latin typeface="Times New Roman" pitchFamily="18" charset="0"/>
              <a:cs typeface="Times New Roman" pitchFamily="18" charset="0"/>
            </a:endParaRPr>
          </a:p>
          <a:p>
            <a:endParaRPr lang="sah-RU" dirty="0"/>
          </a:p>
        </p:txBody>
      </p:sp>
      <p:pic>
        <p:nvPicPr>
          <p:cNvPr id="5" name="Рисунок 4" descr="Изображение выглядит как внешний, улица, здание, дорога&#10;&#10;Автоматически созданное описание">
            <a:extLst>
              <a:ext uri="{FF2B5EF4-FFF2-40B4-BE49-F238E27FC236}">
                <a16:creationId xmlns:a16="http://schemas.microsoft.com/office/drawing/2014/main" id="{B12D074C-94D7-4B8B-8742-739B13818E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25625"/>
            <a:ext cx="3996000" cy="3996000"/>
          </a:xfrm>
          <a:prstGeom prst="rect">
            <a:avLst/>
          </a:prstGeom>
        </p:spPr>
      </p:pic>
      <p:pic>
        <p:nvPicPr>
          <p:cNvPr id="7" name="Рисунок 6" descr="Изображение выглядит как рисунок, еда, знак&#10;&#10;Автоматически созданное описание">
            <a:extLst>
              <a:ext uri="{FF2B5EF4-FFF2-40B4-BE49-F238E27FC236}">
                <a16:creationId xmlns:a16="http://schemas.microsoft.com/office/drawing/2014/main" id="{3B94DA8E-165B-467E-A89F-0BBDD3E96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294" y="1675018"/>
            <a:ext cx="1905000" cy="2371725"/>
          </a:xfrm>
          <a:prstGeom prst="rect">
            <a:avLst/>
          </a:prstGeom>
        </p:spPr>
      </p:pic>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id="{BE995174-E447-454A-8CD9-075CC1DFEA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658" y="4103781"/>
            <a:ext cx="1905000" cy="1905000"/>
          </a:xfrm>
          <a:prstGeom prst="rect">
            <a:avLst/>
          </a:prstGeom>
        </p:spPr>
      </p:pic>
    </p:spTree>
    <p:extLst>
      <p:ext uri="{BB962C8B-B14F-4D97-AF65-F5344CB8AC3E}">
        <p14:creationId xmlns:p14="http://schemas.microsoft.com/office/powerpoint/2010/main" val="1015416869"/>
      </p:ext>
    </p:extLst>
  </p:cSld>
  <p:clrMapOvr>
    <a:masterClrMapping/>
  </p:clrMapOvr>
</p:sld>
</file>

<file path=ppt/theme/theme1.xml><?xml version="1.0" encoding="utf-8"?>
<a:theme xmlns:a="http://schemas.openxmlformats.org/drawingml/2006/main" name="Тема Offic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930</Words>
  <Application>Microsoft Office PowerPoint</Application>
  <PresentationFormat>Širokoúhlá obrazovka</PresentationFormat>
  <Paragraphs>41</Paragraphs>
  <Slides>12</Slides>
  <Notes>0</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12</vt:i4>
      </vt:variant>
    </vt:vector>
  </HeadingPairs>
  <TitlesOfParts>
    <vt:vector size="23" baseType="lpstr">
      <vt:lpstr>Arial</vt:lpstr>
      <vt:lpstr>Arial Black</vt:lpstr>
      <vt:lpstr>Calibri</vt:lpstr>
      <vt:lpstr>Calibri Light</vt:lpstr>
      <vt:lpstr>EFN Gradient Logo</vt:lpstr>
      <vt:lpstr>Gungsuh</vt:lpstr>
      <vt:lpstr>Lucida Console</vt:lpstr>
      <vt:lpstr>Times New Roman</vt:lpstr>
      <vt:lpstr>Wingdings</vt:lpstr>
      <vt:lpstr>Zamenhof Inline</vt:lpstr>
      <vt:lpstr>Тема Office</vt:lpstr>
      <vt:lpstr>  Geocultural branding as  an innovative strategy  of touristic development  of the “cold world”  </vt:lpstr>
      <vt:lpstr>Permafrost zone</vt:lpstr>
      <vt:lpstr>Prezentace aplikace PowerPoint</vt:lpstr>
      <vt:lpstr>   Material and methods</vt:lpstr>
      <vt:lpstr>Prezentace aplikace PowerPoint</vt:lpstr>
      <vt:lpstr>The brand of the Cold in academic discourse</vt:lpstr>
      <vt:lpstr>The cold in contemporary urban space and street art</vt:lpstr>
      <vt:lpstr>Антропология льда </vt:lpstr>
      <vt:lpstr>Mammoth image in contemporary                urban space</vt:lpstr>
      <vt:lpstr>Results</vt:lpstr>
      <vt:lpstr>Conclusion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Geocultural branding as an innovative strategy of touristic development of  the “cold world”</dc:title>
  <dc:creator>FC1</dc:creator>
  <cp:lastModifiedBy>Jitka Fialová</cp:lastModifiedBy>
  <cp:revision>41</cp:revision>
  <dcterms:created xsi:type="dcterms:W3CDTF">2020-05-09T10:46:27Z</dcterms:created>
  <dcterms:modified xsi:type="dcterms:W3CDTF">2020-05-13T05:25:16Z</dcterms:modified>
</cp:coreProperties>
</file>