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k Tomas" initials="JT" lastIdx="1" clrIdx="0">
    <p:extLst>
      <p:ext uri="{19B8F6BF-5375-455C-9EA6-DF929625EA0E}">
        <p15:presenceInfo xmlns:p15="http://schemas.microsoft.com/office/powerpoint/2012/main" userId="S-1-5-21-707218456-2374084853-1291559173-5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443" autoAdjust="0"/>
  </p:normalViewPr>
  <p:slideViewPr>
    <p:cSldViewPr snapToGrid="0">
      <p:cViewPr varScale="1">
        <p:scale>
          <a:sx n="103" d="100"/>
          <a:sy n="103"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6F7BC-0239-448D-8AAB-358BCADDC4D5}" type="datetimeFigureOut">
              <a:rPr lang="cs-CZ" smtClean="0"/>
              <a:t>04.05.2020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E6F3F-204B-40C0-9887-9EEC88D2BF70}" type="slidenum">
              <a:rPr lang="cs-CZ" smtClean="0"/>
              <a:t>‹#›</a:t>
            </a:fld>
            <a:endParaRPr lang="cs-CZ"/>
          </a:p>
        </p:txBody>
      </p:sp>
    </p:spTree>
    <p:extLst>
      <p:ext uri="{BB962C8B-B14F-4D97-AF65-F5344CB8AC3E}">
        <p14:creationId xmlns:p14="http://schemas.microsoft.com/office/powerpoint/2010/main" val="55998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1</a:t>
            </a:fld>
            <a:endParaRPr lang="cs-CZ"/>
          </a:p>
        </p:txBody>
      </p:sp>
    </p:spTree>
    <p:extLst>
      <p:ext uri="{BB962C8B-B14F-4D97-AF65-F5344CB8AC3E}">
        <p14:creationId xmlns:p14="http://schemas.microsoft.com/office/powerpoint/2010/main" val="17050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 výsledků</a:t>
            </a:r>
            <a:r>
              <a:rPr lang="cs-CZ" baseline="0" dirty="0" smtClean="0"/>
              <a:t> je patrný vysoký nárůst antropogenních struktur, tento nárůst je však diferenciován, přičemž velkou roli kromě již zmíněných faktorů hraje i atraktivita území z hlediska lidských aktivit v něm. V další práci bychom se chtěli zaměřit na to, jaká je kvalita nefragmentovaných habitatů a další efekty antropogenních struktur a fragmentace a jejich dopady na fungování krajiny a biodiverzitu, např. osvětlení sjezdovek, znečištění hlukem nebo intenzita využívání turistických tras turisty.</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10</a:t>
            </a:fld>
            <a:endParaRPr lang="cs-CZ"/>
          </a:p>
        </p:txBody>
      </p:sp>
    </p:spTree>
    <p:extLst>
      <p:ext uri="{BB962C8B-B14F-4D97-AF65-F5344CB8AC3E}">
        <p14:creationId xmlns:p14="http://schemas.microsoft.com/office/powerpoint/2010/main" val="116206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Dochází k významnému tlaku člověka na krajinu, který přináší negativní</a:t>
            </a:r>
            <a:r>
              <a:rPr lang="cs-CZ" baseline="0" dirty="0" smtClean="0"/>
              <a:t> dopady na její fungování. Vyhlašování chráněných území má přispět k ochraně prostředí a omezení negativního vlivu člověka. V projektu Monitoring krajiny, který realizuje VÚKOZ s podporou MŽP, se zabýváme změnami krajiny od 50. let 20. století do současnosti ve velkoplošných zvláště chráněných územích a ve vybraných lokalitách soustavy NATURA 2000. V této prezentaci se zaměřujeme na vývoj antropogenních struktur v již analyzovaných územích (projekt trvá od roku 2018 do roku 2022).</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2</a:t>
            </a:fld>
            <a:endParaRPr lang="cs-CZ"/>
          </a:p>
        </p:txBody>
      </p:sp>
    </p:spTree>
    <p:extLst>
      <p:ext uri="{BB962C8B-B14F-4D97-AF65-F5344CB8AC3E}">
        <p14:creationId xmlns:p14="http://schemas.microsoft.com/office/powerpoint/2010/main" val="366300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rámci projektu byla připravena data krajinného pokryvu, zastavěného</a:t>
            </a:r>
            <a:r>
              <a:rPr lang="cs-CZ" baseline="0" dirty="0" smtClean="0"/>
              <a:t> území, rekreačního území a infrastruktury a také liniová data silnic a cest. To vše za čtyři časové horizonty – 50. léta 20. století, 90. léta 20. století, rok 2004 a 2016. Data byla pořízena z topografických a </a:t>
            </a:r>
            <a:r>
              <a:rPr lang="cs-CZ" baseline="0" dirty="0" err="1" smtClean="0"/>
              <a:t>ortofoto</a:t>
            </a:r>
            <a:r>
              <a:rPr lang="cs-CZ" baseline="0" dirty="0" smtClean="0"/>
              <a:t> map. Pro účely tohoto příspěvku zabývajícího se antropogenním tlakem a strukturami jsme používali zastavěná území mapovaná do podrobnosti 0,2 ha, dále pak rekreační plochy definované jako hřiště, golfová hřiště, pláže, střelnice, sjezdové tratě, kempy, trasy pro cyklokros a motokros mapované ve stejné podrobnosti. Taktéž byla mapována liniová rekreační infrastruktura – vleky a lanové dráhy.</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3</a:t>
            </a:fld>
            <a:endParaRPr lang="cs-CZ"/>
          </a:p>
        </p:txBody>
      </p:sp>
    </p:spTree>
    <p:extLst>
      <p:ext uri="{BB962C8B-B14F-4D97-AF65-F5344CB8AC3E}">
        <p14:creationId xmlns:p14="http://schemas.microsoft.com/office/powerpoint/2010/main" val="5988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Pracovali</a:t>
            </a:r>
            <a:r>
              <a:rPr lang="cs-CZ" baseline="0" dirty="0" smtClean="0"/>
              <a:t> jsme se 14 již analyzovanými oblastmi, za </a:t>
            </a:r>
            <a:r>
              <a:rPr lang="cs-CZ" baseline="0" dirty="0" smtClean="0"/>
              <a:t>která </a:t>
            </a:r>
            <a:r>
              <a:rPr lang="cs-CZ" baseline="0" dirty="0" smtClean="0"/>
              <a:t>máme pořízená data (viz obrázek). Pomocí vývoje podílu zastavěných ploch, rekreačních ploch a infrastruktury na celkové rozloze území jsme všechna území analyzovali ve shlukové analýze a rozdělili tak území do několika skupin podle míry antropogenního ovlivnění. Nárůst antropogenních struktur byl dále analyzován pomocí míry fragmentace krajiny nástrojem </a:t>
            </a:r>
            <a:r>
              <a:rPr lang="en-GB" sz="1200" dirty="0" smtClean="0"/>
              <a:t>Effective Mesh Size</a:t>
            </a:r>
            <a:r>
              <a:rPr lang="cs-CZ" sz="1200" dirty="0" smtClean="0"/>
              <a:t>.</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4</a:t>
            </a:fld>
            <a:endParaRPr lang="cs-CZ"/>
          </a:p>
        </p:txBody>
      </p:sp>
    </p:spTree>
    <p:extLst>
      <p:ext uri="{BB962C8B-B14F-4D97-AF65-F5344CB8AC3E}">
        <p14:creationId xmlns:p14="http://schemas.microsoft.com/office/powerpoint/2010/main" val="149067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pohledu</a:t>
            </a:r>
            <a:r>
              <a:rPr lang="cs-CZ" baseline="0" dirty="0" smtClean="0"/>
              <a:t> na všechna území došlo k vysokému nárůstu antropogenních struktur. Zastavěná území se za celou sledovanou dobu zvětšila více než 1,5x, rekreační plochy dokonce 49x a infrastruktura narostla z 9,2 km na 262,6 km. Za všechno hovoří </a:t>
            </a:r>
            <a:r>
              <a:rPr lang="cs-CZ" baseline="0" dirty="0" smtClean="0"/>
              <a:t>příklad nárůstu </a:t>
            </a:r>
            <a:r>
              <a:rPr lang="cs-CZ" baseline="0" dirty="0" smtClean="0"/>
              <a:t>těchto struktur v Krkonošském národním parku (viz tabulka).</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5</a:t>
            </a:fld>
            <a:endParaRPr lang="cs-CZ"/>
          </a:p>
        </p:txBody>
      </p:sp>
    </p:spTree>
    <p:extLst>
      <p:ext uri="{BB962C8B-B14F-4D97-AF65-F5344CB8AC3E}">
        <p14:creationId xmlns:p14="http://schemas.microsoft.com/office/powerpoint/2010/main" val="16546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Shluková analýza podílů zastavěných ploch rozdělila</a:t>
            </a:r>
            <a:r>
              <a:rPr lang="cs-CZ" baseline="0" dirty="0" smtClean="0"/>
              <a:t> území do tří skupin. Nejnižší podíl mají České Švýcarsko a Šumava, střední míru pak Beskydy, Jeseníky a KRNAP. Zbytek území vykazuje relativně podobný a vysoký nárůst zastavěných ploch.</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6</a:t>
            </a:fld>
            <a:endParaRPr lang="cs-CZ"/>
          </a:p>
        </p:txBody>
      </p:sp>
    </p:spTree>
    <p:extLst>
      <p:ext uri="{BB962C8B-B14F-4D97-AF65-F5344CB8AC3E}">
        <p14:creationId xmlns:p14="http://schemas.microsoft.com/office/powerpoint/2010/main" val="315389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Při použití shlukové analýzy na data o rekreaci</a:t>
            </a:r>
            <a:r>
              <a:rPr lang="cs-CZ" baseline="0" dirty="0" smtClean="0"/>
              <a:t> se tři skupiny vytvořily následovně: v první je samotný KRNAP s nejvyšším podílem a nárůstem, </a:t>
            </a:r>
            <a:r>
              <a:rPr lang="cs-CZ" baseline="0" dirty="0" smtClean="0"/>
              <a:t>další skupinu </a:t>
            </a:r>
            <a:r>
              <a:rPr lang="cs-CZ" baseline="0" dirty="0" smtClean="0"/>
              <a:t>se středním nárůstem </a:t>
            </a:r>
            <a:r>
              <a:rPr lang="cs-CZ" baseline="0" dirty="0" smtClean="0"/>
              <a:t>pak tvoří </a:t>
            </a:r>
            <a:r>
              <a:rPr lang="cs-CZ" baseline="0" dirty="0" smtClean="0"/>
              <a:t>Beskydy, Jeseníky, Jizerské hory a Lužické hory – poslední jmenované území do této skupiny spadá v případě ploch, ale v případě infrastruktury patří společně s ostatními územími do skupiny nejméně zasažených oblastí.</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7</a:t>
            </a:fld>
            <a:endParaRPr lang="cs-CZ"/>
          </a:p>
        </p:txBody>
      </p:sp>
    </p:spTree>
    <p:extLst>
      <p:ext uri="{BB962C8B-B14F-4D97-AF65-F5344CB8AC3E}">
        <p14:creationId xmlns:p14="http://schemas.microsoft.com/office/powerpoint/2010/main" val="29241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Analýza míry fragmentace ve zmíněných chráněných územích ukázala, že základním faktorem ovlivňujícím míru fragmentace je topografie (vysoká pohoří, hluboká údolí, krasové oblasti </a:t>
            </a:r>
            <a:r>
              <a:rPr lang="cs-CZ" dirty="0" err="1" smtClean="0"/>
              <a:t>atd</a:t>
            </a:r>
            <a:r>
              <a:rPr lang="cs-CZ" dirty="0" smtClean="0"/>
              <a:t>), která předurčuje hustotu silniční sítě a na ni vázaný rozvoj zastavěných ploch. Míra fragmentace ve všech sledovaných chráněných územích ovšem nebezpečně narůstá vlivem nárůstu zastavěných a rekreačních ploch. Naopak pozvolný pokles míry fragmentace můžeme vidět v územích, kde dochází k celoročnímu (např. CHKO Moravský kras, NP České Švýcarsko) a sezónnímu (např. CHKO Jizerské hory) uzavírání silnic pro motorová vozidla. Tyto cesty jsou ovšem čím dál tím více využívány turisty. Masivní rozvoj turistiky všech podob je dlouhodobým problémem chráněných území. Zahrnutím dat o intenzitě provozu turistických tras by byl vítaným a zpřesňujícím podkladem pro budoucí analýzy fragmentace.</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8</a:t>
            </a:fld>
            <a:endParaRPr lang="cs-CZ"/>
          </a:p>
        </p:txBody>
      </p:sp>
    </p:spTree>
    <p:extLst>
      <p:ext uri="{BB962C8B-B14F-4D97-AF65-F5344CB8AC3E}">
        <p14:creationId xmlns:p14="http://schemas.microsoft.com/office/powerpoint/2010/main" val="241976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Nejnižší</a:t>
            </a:r>
            <a:r>
              <a:rPr lang="cs-CZ" baseline="0" dirty="0" smtClean="0"/>
              <a:t> míru antropogenního ovlivnění vykazuje z analyzovaných území Šumava a České Švýcarsko, patrně díky jejich periferní pozici na hranici spojené se zánikem některých sídel v 50. letech a také díky vyššímu stupni ochrany (NP). Chráněná území ve středních a nižších nadmořských výškách českého vnitrozemí s nepřerušeným sociálním a územním rozvojem vykazují nejvyšší nárůsty zastavěných ploch. V horských oblastech oproti tomu </a:t>
            </a:r>
            <a:r>
              <a:rPr lang="cs-CZ" baseline="0" dirty="0" smtClean="0"/>
              <a:t>narůstají </a:t>
            </a:r>
            <a:r>
              <a:rPr lang="cs-CZ" baseline="0" dirty="0" smtClean="0"/>
              <a:t>zejména rekreační plochy a  infrastruktura, přičemž enormní nárůsty lze pozorovat především v Krkonošském národním parku.</a:t>
            </a:r>
            <a:endParaRPr lang="cs-CZ" dirty="0"/>
          </a:p>
        </p:txBody>
      </p:sp>
      <p:sp>
        <p:nvSpPr>
          <p:cNvPr id="4" name="Zástupný symbol pro číslo snímku 3"/>
          <p:cNvSpPr>
            <a:spLocks noGrp="1"/>
          </p:cNvSpPr>
          <p:nvPr>
            <p:ph type="sldNum" sz="quarter" idx="10"/>
          </p:nvPr>
        </p:nvSpPr>
        <p:spPr/>
        <p:txBody>
          <a:bodyPr/>
          <a:lstStyle/>
          <a:p>
            <a:fld id="{320E6F3F-204B-40C0-9887-9EEC88D2BF70}" type="slidenum">
              <a:rPr lang="cs-CZ" smtClean="0"/>
              <a:t>9</a:t>
            </a:fld>
            <a:endParaRPr lang="cs-CZ"/>
          </a:p>
        </p:txBody>
      </p:sp>
    </p:spTree>
    <p:extLst>
      <p:ext uri="{BB962C8B-B14F-4D97-AF65-F5344CB8AC3E}">
        <p14:creationId xmlns:p14="http://schemas.microsoft.com/office/powerpoint/2010/main" val="20969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1A3F1C3-6D72-47AA-A767-E43E7AEABB0C}"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61467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A2CB58-49D1-4B26-87E5-EF976C570DBF}"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34669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677D64E-DD2F-4D36-A06D-5F9A760D2AC2}"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387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ABAB12-E77F-4F62-9B6B-8DB11316C082}"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7274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E452C9C-7D94-4C2F-AFAB-76AB1EEC27E6}"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31408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8D9735-70D8-477E-8597-56C90E2E26BE}"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322618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5DF8855-6793-4E0F-9AB1-6FD7C380AE5F}" type="datetime1">
              <a:rPr lang="cs-CZ" smtClean="0"/>
              <a:t>04.05.2020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241557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D7462E7-BC0B-4791-9CE9-C53EF8F36C50}" type="datetime1">
              <a:rPr lang="cs-CZ" smtClean="0"/>
              <a:t>04.05.2020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405120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2348EDE-01A9-45FD-A3AB-401E1BF5B058}" type="datetime1">
              <a:rPr lang="cs-CZ" smtClean="0"/>
              <a:t>04.05.2020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213924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BA2ABC1-3775-42FD-BF0E-C6B7231850E9}"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309904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BE500F6-1FDD-413A-B946-8B528C6E90C0}"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F92EC6-0531-4130-884C-6B51D3238C85}" type="slidenum">
              <a:rPr lang="cs-CZ" smtClean="0"/>
              <a:t>‹#›</a:t>
            </a:fld>
            <a:endParaRPr lang="cs-CZ"/>
          </a:p>
        </p:txBody>
      </p:sp>
    </p:spTree>
    <p:extLst>
      <p:ext uri="{BB962C8B-B14F-4D97-AF65-F5344CB8AC3E}">
        <p14:creationId xmlns:p14="http://schemas.microsoft.com/office/powerpoint/2010/main" val="223685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A071C-4CEC-4BCD-B329-8C99ECCC549B}" type="datetime1">
              <a:rPr lang="cs-CZ" smtClean="0"/>
              <a:t>04.05.2020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92EC6-0531-4130-884C-6B51D3238C85}" type="slidenum">
              <a:rPr lang="cs-CZ" smtClean="0"/>
              <a:t>‹#›</a:t>
            </a:fld>
            <a:endParaRPr lang="cs-CZ"/>
          </a:p>
        </p:txBody>
      </p:sp>
    </p:spTree>
    <p:extLst>
      <p:ext uri="{BB962C8B-B14F-4D97-AF65-F5344CB8AC3E}">
        <p14:creationId xmlns:p14="http://schemas.microsoft.com/office/powerpoint/2010/main" val="210584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GB" b="1" dirty="0"/>
              <a:t>Landscape monitoring: urbanization and recreation in protected areas</a:t>
            </a:r>
            <a:r>
              <a:rPr lang="en-GB" b="1" dirty="0" smtClean="0"/>
              <a:t>. </a:t>
            </a:r>
            <a:r>
              <a:rPr lang="en-GB" b="1" dirty="0"/>
              <a:t>Where to draw the line? </a:t>
            </a:r>
            <a:endParaRPr lang="cs-CZ" dirty="0"/>
          </a:p>
        </p:txBody>
      </p:sp>
      <p:sp>
        <p:nvSpPr>
          <p:cNvPr id="3" name="Podnadpis 2"/>
          <p:cNvSpPr>
            <a:spLocks noGrp="1"/>
          </p:cNvSpPr>
          <p:nvPr>
            <p:ph type="subTitle" idx="1"/>
          </p:nvPr>
        </p:nvSpPr>
        <p:spPr/>
        <p:txBody>
          <a:bodyPr>
            <a:normAutofit fontScale="77500" lnSpcReduction="20000"/>
          </a:bodyPr>
          <a:lstStyle/>
          <a:p>
            <a:r>
              <a:rPr lang="cs-CZ" b="1" i="1" dirty="0"/>
              <a:t>Tomáš Janík</a:t>
            </a:r>
            <a:r>
              <a:rPr lang="cs-CZ" b="1" i="1" baseline="30000" dirty="0"/>
              <a:t>1,2</a:t>
            </a:r>
            <a:r>
              <a:rPr lang="cs-CZ" b="1" i="1" dirty="0"/>
              <a:t>, Vladimír Zýka</a:t>
            </a:r>
            <a:r>
              <a:rPr lang="cs-CZ" b="1" i="1" baseline="30000" dirty="0"/>
              <a:t>1,2</a:t>
            </a:r>
            <a:r>
              <a:rPr lang="cs-CZ" b="1" i="1" dirty="0"/>
              <a:t>, Katarína Demková</a:t>
            </a:r>
            <a:r>
              <a:rPr lang="cs-CZ" b="1" i="1" baseline="30000" dirty="0"/>
              <a:t>1</a:t>
            </a:r>
            <a:r>
              <a:rPr lang="cs-CZ" b="1" i="1" dirty="0"/>
              <a:t>, Roman Borovec</a:t>
            </a:r>
            <a:r>
              <a:rPr lang="cs-CZ" b="1" i="1" baseline="30000" dirty="0"/>
              <a:t>1</a:t>
            </a:r>
            <a:r>
              <a:rPr lang="cs-CZ" b="1" i="1" dirty="0"/>
              <a:t>, Dušan Romportl</a:t>
            </a:r>
            <a:r>
              <a:rPr lang="cs-CZ" b="1" i="1" baseline="30000" dirty="0"/>
              <a:t>1</a:t>
            </a:r>
            <a:endParaRPr lang="cs-CZ" dirty="0"/>
          </a:p>
          <a:p>
            <a:r>
              <a:rPr lang="cs-CZ" i="1" dirty="0"/>
              <a:t> </a:t>
            </a:r>
            <a:endParaRPr lang="cs-CZ" dirty="0"/>
          </a:p>
          <a:p>
            <a:r>
              <a:rPr lang="cs-CZ" i="1" dirty="0"/>
              <a:t>1 </a:t>
            </a:r>
            <a:r>
              <a:rPr lang="cs-CZ" i="1" dirty="0" err="1"/>
              <a:t>The</a:t>
            </a:r>
            <a:r>
              <a:rPr lang="cs-CZ" i="1" dirty="0"/>
              <a:t> Silva </a:t>
            </a:r>
            <a:r>
              <a:rPr lang="cs-CZ" i="1" dirty="0" err="1"/>
              <a:t>Tarouca</a:t>
            </a:r>
            <a:r>
              <a:rPr lang="cs-CZ" i="1" dirty="0"/>
              <a:t> </a:t>
            </a:r>
            <a:r>
              <a:rPr lang="cs-CZ" i="1" dirty="0" err="1"/>
              <a:t>Research</a:t>
            </a:r>
            <a:r>
              <a:rPr lang="cs-CZ" i="1" dirty="0"/>
              <a:t> Institute </a:t>
            </a:r>
            <a:r>
              <a:rPr lang="cs-CZ" i="1" dirty="0" err="1"/>
              <a:t>for</a:t>
            </a:r>
            <a:r>
              <a:rPr lang="cs-CZ" i="1" dirty="0"/>
              <a:t> </a:t>
            </a:r>
            <a:r>
              <a:rPr lang="cs-CZ" i="1" dirty="0" err="1"/>
              <a:t>Landscape</a:t>
            </a:r>
            <a:r>
              <a:rPr lang="cs-CZ" i="1" dirty="0"/>
              <a:t> and </a:t>
            </a:r>
            <a:r>
              <a:rPr lang="cs-CZ" i="1" dirty="0" err="1"/>
              <a:t>Ornamental</a:t>
            </a:r>
            <a:r>
              <a:rPr lang="cs-CZ" i="1" dirty="0"/>
              <a:t> </a:t>
            </a:r>
            <a:r>
              <a:rPr lang="cs-CZ" i="1" dirty="0" err="1"/>
              <a:t>Gardening</a:t>
            </a:r>
            <a:r>
              <a:rPr lang="cs-CZ" i="1" dirty="0"/>
              <a:t> (VÚKOZ)</a:t>
            </a:r>
            <a:endParaRPr lang="cs-CZ" dirty="0"/>
          </a:p>
          <a:p>
            <a:r>
              <a:rPr lang="cs-CZ" i="1" dirty="0"/>
              <a:t>2 Department </a:t>
            </a:r>
            <a:r>
              <a:rPr lang="cs-CZ" i="1" dirty="0" err="1"/>
              <a:t>of</a:t>
            </a:r>
            <a:r>
              <a:rPr lang="cs-CZ" i="1" dirty="0"/>
              <a:t> </a:t>
            </a:r>
            <a:r>
              <a:rPr lang="cs-CZ" i="1" dirty="0" err="1"/>
              <a:t>Physical</a:t>
            </a:r>
            <a:r>
              <a:rPr lang="cs-CZ" i="1" dirty="0"/>
              <a:t> </a:t>
            </a:r>
            <a:r>
              <a:rPr lang="cs-CZ" i="1" dirty="0" err="1"/>
              <a:t>Geography</a:t>
            </a:r>
            <a:r>
              <a:rPr lang="cs-CZ" i="1" dirty="0"/>
              <a:t> and </a:t>
            </a:r>
            <a:r>
              <a:rPr lang="cs-CZ" i="1" dirty="0" err="1"/>
              <a:t>Geoecology</a:t>
            </a:r>
            <a:r>
              <a:rPr lang="cs-CZ" i="1" dirty="0"/>
              <a:t>, </a:t>
            </a:r>
            <a:r>
              <a:rPr lang="cs-CZ" i="1" dirty="0" err="1"/>
              <a:t>Faculty</a:t>
            </a:r>
            <a:r>
              <a:rPr lang="cs-CZ" i="1" dirty="0"/>
              <a:t> </a:t>
            </a:r>
            <a:r>
              <a:rPr lang="cs-CZ" i="1" dirty="0" err="1"/>
              <a:t>of</a:t>
            </a:r>
            <a:r>
              <a:rPr lang="cs-CZ" i="1" dirty="0"/>
              <a:t> Science, Charles University</a:t>
            </a:r>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175036"/>
            <a:ext cx="3158005" cy="933988"/>
          </a:xfrm>
          <a:prstGeom prst="rect">
            <a:avLst/>
          </a:prstGeom>
        </p:spPr>
      </p:pic>
      <p:pic>
        <p:nvPicPr>
          <p:cNvPr id="1026" name="Picture 2" descr="Výzkumný ústav Silva Taroucy pro krajinu a okrasné zahradnictví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004" y="4946531"/>
            <a:ext cx="1390996" cy="1390997"/>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fld id="{90F92EC6-0531-4130-884C-6B51D3238C85}" type="slidenum">
              <a:rPr lang="cs-CZ" smtClean="0"/>
              <a:t>1</a:t>
            </a:fld>
            <a:endParaRPr lang="cs-CZ"/>
          </a:p>
        </p:txBody>
      </p:sp>
    </p:spTree>
    <p:extLst>
      <p:ext uri="{BB962C8B-B14F-4D97-AF65-F5344CB8AC3E}">
        <p14:creationId xmlns:p14="http://schemas.microsoft.com/office/powerpoint/2010/main" val="35921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Conclusion</a:t>
            </a:r>
            <a:endParaRPr lang="en-GB" b="1"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10</a:t>
            </a:fld>
            <a:endParaRPr lang="cs-CZ"/>
          </a:p>
        </p:txBody>
      </p:sp>
      <p:sp>
        <p:nvSpPr>
          <p:cNvPr id="3" name="Zástupný symbol pro obsah 2"/>
          <p:cNvSpPr>
            <a:spLocks noGrp="1"/>
          </p:cNvSpPr>
          <p:nvPr>
            <p:ph idx="1"/>
          </p:nvPr>
        </p:nvSpPr>
        <p:spPr>
          <a:xfrm>
            <a:off x="838200" y="1720527"/>
            <a:ext cx="10515600" cy="4351338"/>
          </a:xfrm>
        </p:spPr>
        <p:txBody>
          <a:bodyPr>
            <a:normAutofit/>
          </a:bodyPr>
          <a:lstStyle/>
          <a:p>
            <a:r>
              <a:rPr lang="cs-CZ" dirty="0" smtClean="0"/>
              <a:t>W</a:t>
            </a:r>
            <a:r>
              <a:rPr lang="en-GB" dirty="0" smtClean="0"/>
              <a:t>e </a:t>
            </a:r>
            <a:r>
              <a:rPr lang="en-GB" dirty="0"/>
              <a:t>can see enormous increase of anthropogenic structures within all assessed </a:t>
            </a:r>
            <a:r>
              <a:rPr lang="en-GB" dirty="0" smtClean="0"/>
              <a:t>areas, </a:t>
            </a:r>
            <a:r>
              <a:rPr lang="en-GB" dirty="0"/>
              <a:t>but with significant geographical differentiation. Regardless the level of protection (NP, PLA), the </a:t>
            </a:r>
            <a:r>
              <a:rPr lang="en-GB" dirty="0" smtClean="0"/>
              <a:t>attraction works </a:t>
            </a:r>
            <a:r>
              <a:rPr lang="en-GB" dirty="0" smtClean="0"/>
              <a:t>as</a:t>
            </a:r>
            <a:r>
              <a:rPr lang="cs-CZ" dirty="0" smtClean="0"/>
              <a:t> </a:t>
            </a:r>
            <a:r>
              <a:rPr lang="en-GB" dirty="0" smtClean="0"/>
              <a:t>important </a:t>
            </a:r>
            <a:r>
              <a:rPr lang="en-GB" dirty="0"/>
              <a:t>driver of recent dynamics of human </a:t>
            </a:r>
            <a:r>
              <a:rPr lang="en-GB" dirty="0" smtClean="0"/>
              <a:t>pressure</a:t>
            </a:r>
            <a:r>
              <a:rPr lang="cs-CZ" dirty="0" smtClean="0"/>
              <a:t>.</a:t>
            </a:r>
            <a:endParaRPr lang="cs-CZ" dirty="0" smtClean="0"/>
          </a:p>
          <a:p>
            <a:r>
              <a:rPr lang="en-GB" dirty="0"/>
              <a:t>For further research, we would like to analyse quality of less fragmented habitats and secondary effects of landscape fragmentation that we did not analyse – ski lifts lighting, noise pollution and intensity of use of the hiking trails and paths.</a:t>
            </a:r>
            <a:endParaRPr lang="cs-CZ" dirty="0"/>
          </a:p>
          <a:p>
            <a:pPr marL="0" indent="0">
              <a:buNone/>
            </a:pPr>
            <a:endParaRPr lang="cs-CZ" dirty="0" smtClean="0"/>
          </a:p>
        </p:txBody>
      </p:sp>
    </p:spTree>
    <p:extLst>
      <p:ext uri="{BB962C8B-B14F-4D97-AF65-F5344CB8AC3E}">
        <p14:creationId xmlns:p14="http://schemas.microsoft.com/office/powerpoint/2010/main" val="152583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Introduction</a:t>
            </a:r>
            <a:endParaRPr lang="en-GB" b="1" dirty="0"/>
          </a:p>
        </p:txBody>
      </p:sp>
      <p:sp>
        <p:nvSpPr>
          <p:cNvPr id="3" name="Zástupný symbol pro obsah 2"/>
          <p:cNvSpPr>
            <a:spLocks noGrp="1"/>
          </p:cNvSpPr>
          <p:nvPr>
            <p:ph idx="1"/>
          </p:nvPr>
        </p:nvSpPr>
        <p:spPr/>
        <p:txBody>
          <a:bodyPr/>
          <a:lstStyle/>
          <a:p>
            <a:r>
              <a:rPr lang="en-GB" dirty="0"/>
              <a:t>Anthropogenic pressure affects </a:t>
            </a:r>
            <a:r>
              <a:rPr lang="en-GB" dirty="0" smtClean="0"/>
              <a:t>natural systems</a:t>
            </a:r>
            <a:r>
              <a:rPr lang="cs-CZ" dirty="0" smtClean="0"/>
              <a:t> </a:t>
            </a:r>
            <a:r>
              <a:rPr lang="en-GB" dirty="0" smtClean="0"/>
              <a:t>significantly</a:t>
            </a:r>
            <a:endParaRPr lang="cs-CZ" dirty="0" smtClean="0"/>
          </a:p>
          <a:p>
            <a:r>
              <a:rPr lang="en-GB" dirty="0" smtClean="0"/>
              <a:t>Protected areas </a:t>
            </a:r>
            <a:r>
              <a:rPr lang="cs-CZ" dirty="0" smtClean="0"/>
              <a:t>are </a:t>
            </a:r>
            <a:r>
              <a:rPr lang="en-GB" dirty="0" smtClean="0"/>
              <a:t>here</a:t>
            </a:r>
            <a:r>
              <a:rPr lang="cs-CZ" dirty="0" smtClean="0"/>
              <a:t> </a:t>
            </a:r>
            <a:r>
              <a:rPr lang="en-GB" dirty="0" smtClean="0"/>
              <a:t>for</a:t>
            </a:r>
            <a:r>
              <a:rPr lang="cs-CZ" dirty="0" smtClean="0"/>
              <a:t> </a:t>
            </a:r>
            <a:r>
              <a:rPr lang="en-GB" dirty="0"/>
              <a:t>minimizing </a:t>
            </a:r>
            <a:r>
              <a:rPr lang="en-GB" dirty="0" smtClean="0"/>
              <a:t>negative influence</a:t>
            </a:r>
            <a:endParaRPr lang="cs-CZ" dirty="0" smtClean="0"/>
          </a:p>
          <a:p>
            <a:r>
              <a:rPr lang="cs-CZ" dirty="0" smtClean="0"/>
              <a:t>„</a:t>
            </a:r>
            <a:r>
              <a:rPr lang="en-GB" dirty="0" smtClean="0"/>
              <a:t>Landscape</a:t>
            </a:r>
            <a:r>
              <a:rPr lang="cs-CZ" dirty="0" smtClean="0"/>
              <a:t> monitoring“ </a:t>
            </a:r>
            <a:r>
              <a:rPr lang="en-GB" dirty="0" smtClean="0"/>
              <a:t>is</a:t>
            </a:r>
            <a:r>
              <a:rPr lang="cs-CZ" dirty="0" smtClean="0"/>
              <a:t> a long term </a:t>
            </a:r>
            <a:r>
              <a:rPr lang="en-GB" dirty="0" smtClean="0"/>
              <a:t>project </a:t>
            </a:r>
            <a:r>
              <a:rPr lang="en-GB" dirty="0"/>
              <a:t>lasting from 2018 to </a:t>
            </a:r>
            <a:r>
              <a:rPr lang="en-GB" dirty="0" smtClean="0"/>
              <a:t>2022</a:t>
            </a:r>
            <a:endParaRPr lang="cs-CZ" dirty="0" smtClean="0"/>
          </a:p>
          <a:p>
            <a:r>
              <a:rPr lang="en-GB" dirty="0" smtClean="0"/>
              <a:t>We</a:t>
            </a:r>
            <a:r>
              <a:rPr lang="cs-CZ" dirty="0" smtClean="0"/>
              <a:t> </a:t>
            </a:r>
            <a:r>
              <a:rPr lang="en-GB" dirty="0" smtClean="0"/>
              <a:t>analyse </a:t>
            </a:r>
            <a:r>
              <a:rPr lang="en-GB" dirty="0"/>
              <a:t>development of the landscape in all large-scale PA (protected landscapes areas and national parks) and in selected NATURA 2000 </a:t>
            </a:r>
            <a:r>
              <a:rPr lang="en-GB" dirty="0" smtClean="0"/>
              <a:t>sites</a:t>
            </a:r>
            <a:endParaRPr lang="cs-CZ" dirty="0" smtClean="0"/>
          </a:p>
          <a:p>
            <a:r>
              <a:rPr lang="cs-CZ" dirty="0" smtClean="0"/>
              <a:t>In </a:t>
            </a:r>
            <a:r>
              <a:rPr lang="en-GB" dirty="0" smtClean="0"/>
              <a:t>this presentation, we focus </a:t>
            </a:r>
            <a:r>
              <a:rPr lang="cs-CZ" dirty="0" smtClean="0"/>
              <a:t>o</a:t>
            </a:r>
            <a:r>
              <a:rPr lang="en-GB" dirty="0" smtClean="0"/>
              <a:t>n </a:t>
            </a:r>
            <a:r>
              <a:rPr lang="en-GB" dirty="0"/>
              <a:t>anthropogenic </a:t>
            </a:r>
            <a:r>
              <a:rPr lang="en-GB" dirty="0" smtClean="0"/>
              <a:t>pressure</a:t>
            </a:r>
            <a:r>
              <a:rPr lang="cs-CZ" dirty="0" smtClean="0"/>
              <a:t> </a:t>
            </a:r>
            <a:r>
              <a:rPr lang="en-GB" dirty="0" smtClean="0"/>
              <a:t>in </a:t>
            </a:r>
            <a:r>
              <a:rPr lang="en-GB" dirty="0"/>
              <a:t>selected areas</a:t>
            </a:r>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2</a:t>
            </a:fld>
            <a:endParaRPr lang="cs-CZ"/>
          </a:p>
        </p:txBody>
      </p:sp>
    </p:spTree>
    <p:extLst>
      <p:ext uri="{BB962C8B-B14F-4D97-AF65-F5344CB8AC3E}">
        <p14:creationId xmlns:p14="http://schemas.microsoft.com/office/powerpoint/2010/main" val="342454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Materials</a:t>
            </a:r>
            <a:r>
              <a:rPr lang="cs-CZ" b="1" dirty="0" smtClean="0"/>
              <a:t> </a:t>
            </a:r>
            <a:r>
              <a:rPr lang="cs-CZ" b="1" dirty="0"/>
              <a:t>and </a:t>
            </a:r>
            <a:r>
              <a:rPr lang="en-GB" b="1" dirty="0" smtClean="0"/>
              <a:t>methods</a:t>
            </a:r>
            <a:r>
              <a:rPr lang="cs-CZ" b="1" dirty="0" smtClean="0"/>
              <a:t> I</a:t>
            </a:r>
            <a:endParaRPr lang="cs-CZ" dirty="0"/>
          </a:p>
        </p:txBody>
      </p:sp>
      <p:sp>
        <p:nvSpPr>
          <p:cNvPr id="3" name="Zástupný symbol pro obsah 2"/>
          <p:cNvSpPr>
            <a:spLocks noGrp="1"/>
          </p:cNvSpPr>
          <p:nvPr>
            <p:ph idx="1"/>
          </p:nvPr>
        </p:nvSpPr>
        <p:spPr/>
        <p:txBody>
          <a:bodyPr>
            <a:normAutofit lnSpcReduction="10000"/>
          </a:bodyPr>
          <a:lstStyle/>
          <a:p>
            <a:r>
              <a:rPr lang="en-GB" dirty="0" smtClean="0"/>
              <a:t>We prepared land cover, urban areas, recreational areas and infrastructure and road data for four temporal horizons (</a:t>
            </a:r>
            <a:r>
              <a:rPr lang="en-GB" dirty="0"/>
              <a:t>1950s, 1990s, 2004, 2016</a:t>
            </a:r>
            <a:r>
              <a:rPr lang="en-GB" dirty="0" smtClean="0"/>
              <a:t>)</a:t>
            </a:r>
            <a:endParaRPr lang="cs-CZ" dirty="0" smtClean="0"/>
          </a:p>
          <a:p>
            <a:r>
              <a:rPr lang="en-GB" dirty="0"/>
              <a:t>Data were derived from topographic maps and aerial </a:t>
            </a:r>
            <a:r>
              <a:rPr lang="en-GB" dirty="0" smtClean="0"/>
              <a:t>images</a:t>
            </a:r>
            <a:endParaRPr lang="cs-CZ" dirty="0" smtClean="0"/>
          </a:p>
          <a:p>
            <a:r>
              <a:rPr lang="en-GB" dirty="0" smtClean="0"/>
              <a:t>For</a:t>
            </a:r>
            <a:r>
              <a:rPr lang="cs-CZ" dirty="0" smtClean="0"/>
              <a:t> </a:t>
            </a:r>
            <a:r>
              <a:rPr lang="en-GB" dirty="0" smtClean="0"/>
              <a:t>anthropogenic</a:t>
            </a:r>
            <a:r>
              <a:rPr lang="cs-CZ" dirty="0"/>
              <a:t> </a:t>
            </a:r>
            <a:r>
              <a:rPr lang="en-GB" dirty="0" smtClean="0"/>
              <a:t>pressure, we used:</a:t>
            </a:r>
          </a:p>
          <a:p>
            <a:pPr lvl="1"/>
            <a:r>
              <a:rPr lang="en-GB" dirty="0" smtClean="0"/>
              <a:t>urban </a:t>
            </a:r>
            <a:r>
              <a:rPr lang="en-GB" dirty="0"/>
              <a:t>areas were defined as built-up areas and eventually gardens and estates surrounding the building, areas larger than 0.2 ha were </a:t>
            </a:r>
            <a:r>
              <a:rPr lang="en-GB" dirty="0" smtClean="0"/>
              <a:t>mapped</a:t>
            </a:r>
            <a:endParaRPr lang="cs-CZ" dirty="0"/>
          </a:p>
          <a:p>
            <a:pPr lvl="1"/>
            <a:r>
              <a:rPr lang="en-GB" dirty="0"/>
              <a:t>recreational areas were defined as playgrounds, golf courses, beaches, shooting ranges, ski slopes, camps, tracks for motocross and </a:t>
            </a:r>
            <a:r>
              <a:rPr lang="en-GB" dirty="0" err="1"/>
              <a:t>cyclocross</a:t>
            </a:r>
            <a:r>
              <a:rPr lang="en-GB" dirty="0"/>
              <a:t>, areas larger than 0.2 ha were </a:t>
            </a:r>
            <a:r>
              <a:rPr lang="en-GB" dirty="0" smtClean="0"/>
              <a:t>mapped</a:t>
            </a:r>
            <a:endParaRPr lang="cs-CZ" dirty="0"/>
          </a:p>
          <a:p>
            <a:pPr lvl="1"/>
            <a:r>
              <a:rPr lang="en-GB" dirty="0"/>
              <a:t>recreational infrastructure was mapped as lines of ski lifts and cable </a:t>
            </a:r>
            <a:r>
              <a:rPr lang="en-GB" dirty="0" smtClean="0"/>
              <a:t>cars</a:t>
            </a:r>
            <a:endParaRPr lang="cs-CZ" dirty="0"/>
          </a:p>
          <a:p>
            <a:endParaRPr lang="cs-CZ"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3</a:t>
            </a:fld>
            <a:endParaRPr lang="cs-CZ"/>
          </a:p>
        </p:txBody>
      </p:sp>
    </p:spTree>
    <p:extLst>
      <p:ext uri="{BB962C8B-B14F-4D97-AF65-F5344CB8AC3E}">
        <p14:creationId xmlns:p14="http://schemas.microsoft.com/office/powerpoint/2010/main" val="378866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Materials</a:t>
            </a:r>
            <a:r>
              <a:rPr lang="cs-CZ" b="1" dirty="0" smtClean="0"/>
              <a:t> </a:t>
            </a:r>
            <a:r>
              <a:rPr lang="cs-CZ" b="1" dirty="0"/>
              <a:t>and </a:t>
            </a:r>
            <a:r>
              <a:rPr lang="en-GB" b="1" dirty="0" smtClean="0"/>
              <a:t>methods</a:t>
            </a:r>
            <a:r>
              <a:rPr lang="cs-CZ" b="1" dirty="0" smtClean="0"/>
              <a:t> II</a:t>
            </a:r>
            <a:endParaRPr lang="cs-CZ" dirty="0"/>
          </a:p>
        </p:txBody>
      </p:sp>
      <p:sp>
        <p:nvSpPr>
          <p:cNvPr id="3" name="Zástupný symbol pro obsah 2"/>
          <p:cNvSpPr>
            <a:spLocks noGrp="1"/>
          </p:cNvSpPr>
          <p:nvPr>
            <p:ph idx="1"/>
          </p:nvPr>
        </p:nvSpPr>
        <p:spPr>
          <a:xfrm>
            <a:off x="838200" y="1825624"/>
            <a:ext cx="4825078" cy="4530725"/>
          </a:xfrm>
        </p:spPr>
        <p:txBody>
          <a:bodyPr>
            <a:normAutofit fontScale="92500" lnSpcReduction="20000"/>
          </a:bodyPr>
          <a:lstStyle/>
          <a:p>
            <a:r>
              <a:rPr lang="cs-CZ" sz="3000" dirty="0" smtClean="0"/>
              <a:t>W</a:t>
            </a:r>
            <a:r>
              <a:rPr lang="en-GB" sz="3000" dirty="0" smtClean="0"/>
              <a:t>e </a:t>
            </a:r>
            <a:r>
              <a:rPr lang="en-GB" sz="3000" dirty="0"/>
              <a:t>worked with fourteen large-scale </a:t>
            </a:r>
            <a:r>
              <a:rPr lang="en-GB" sz="3000" dirty="0" smtClean="0"/>
              <a:t>areas </a:t>
            </a:r>
            <a:r>
              <a:rPr lang="en-GB" sz="3000" dirty="0"/>
              <a:t>– protected landscape areas (PLA) and national parks (NP</a:t>
            </a:r>
            <a:r>
              <a:rPr lang="en-GB" sz="3000" dirty="0" smtClean="0"/>
              <a:t>)</a:t>
            </a:r>
            <a:r>
              <a:rPr lang="cs-CZ" sz="3000" dirty="0" smtClean="0"/>
              <a:t> (</a:t>
            </a:r>
            <a:r>
              <a:rPr lang="en-GB" sz="3000" dirty="0" smtClean="0"/>
              <a:t>see</a:t>
            </a:r>
            <a:r>
              <a:rPr lang="cs-CZ" sz="3000" dirty="0" smtClean="0"/>
              <a:t> map)</a:t>
            </a:r>
          </a:p>
          <a:p>
            <a:r>
              <a:rPr lang="en-GB" sz="3000" dirty="0" smtClean="0"/>
              <a:t>We analysed development of share of urban </a:t>
            </a:r>
            <a:r>
              <a:rPr lang="cs-CZ" sz="3000" dirty="0" smtClean="0"/>
              <a:t>and </a:t>
            </a:r>
            <a:r>
              <a:rPr lang="en-GB" sz="3000" dirty="0" smtClean="0"/>
              <a:t>recreational areas </a:t>
            </a:r>
            <a:r>
              <a:rPr lang="cs-CZ" sz="3000" dirty="0" smtClean="0"/>
              <a:t>and </a:t>
            </a:r>
            <a:r>
              <a:rPr lang="en-GB" sz="3000" dirty="0" smtClean="0"/>
              <a:t>length of recreational infrastructure</a:t>
            </a:r>
            <a:r>
              <a:rPr lang="cs-CZ" sz="3000" dirty="0" smtClean="0"/>
              <a:t> and </a:t>
            </a:r>
            <a:r>
              <a:rPr lang="en-GB" sz="3000" dirty="0" smtClean="0"/>
              <a:t>we</a:t>
            </a:r>
            <a:r>
              <a:rPr lang="cs-CZ" sz="3000" dirty="0" smtClean="0"/>
              <a:t> cluster </a:t>
            </a:r>
            <a:r>
              <a:rPr lang="en-GB" sz="3000" dirty="0" smtClean="0"/>
              <a:t>areas</a:t>
            </a:r>
            <a:r>
              <a:rPr lang="cs-CZ" sz="3000" dirty="0" smtClean="0"/>
              <a:t> </a:t>
            </a:r>
            <a:r>
              <a:rPr lang="en-GB" sz="3000" dirty="0"/>
              <a:t>(K-means clustering in </a:t>
            </a:r>
            <a:r>
              <a:rPr lang="en-GB" sz="3000" dirty="0" smtClean="0"/>
              <a:t>SPSS</a:t>
            </a:r>
            <a:r>
              <a:rPr lang="cs-CZ" sz="3000" dirty="0" smtClean="0"/>
              <a:t>)</a:t>
            </a:r>
          </a:p>
          <a:p>
            <a:r>
              <a:rPr lang="en-GB" sz="3000" dirty="0" smtClean="0"/>
              <a:t>Fragmentation of landscape was computed </a:t>
            </a:r>
            <a:r>
              <a:rPr lang="cs-CZ" sz="3000" dirty="0" smtClean="0"/>
              <a:t>by </a:t>
            </a:r>
            <a:r>
              <a:rPr lang="en-GB" sz="3000" dirty="0" smtClean="0"/>
              <a:t>using the Effective </a:t>
            </a:r>
            <a:r>
              <a:rPr lang="en-GB" sz="3000" dirty="0"/>
              <a:t>Mesh </a:t>
            </a:r>
            <a:r>
              <a:rPr lang="en-GB" sz="3000" dirty="0" smtClean="0"/>
              <a:t>Size</a:t>
            </a:r>
            <a:r>
              <a:rPr lang="cs-CZ" sz="3000" dirty="0"/>
              <a:t> </a:t>
            </a:r>
            <a:r>
              <a:rPr lang="en-GB" sz="3000" dirty="0" smtClean="0"/>
              <a:t>tool</a:t>
            </a:r>
            <a:r>
              <a:rPr lang="cs-CZ" sz="3000" dirty="0" smtClean="0"/>
              <a:t> in 500x500m </a:t>
            </a:r>
            <a:r>
              <a:rPr lang="en-GB" sz="3000" dirty="0" smtClean="0"/>
              <a:t>grid</a:t>
            </a:r>
            <a:endParaRPr lang="en-GB" dirty="0" smtClean="0"/>
          </a:p>
          <a:p>
            <a:endParaRPr lang="en-GB"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4</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278" y="1801246"/>
            <a:ext cx="6286857" cy="4444546"/>
          </a:xfrm>
          <a:prstGeom prst="rect">
            <a:avLst/>
          </a:prstGeom>
        </p:spPr>
      </p:pic>
    </p:spTree>
    <p:extLst>
      <p:ext uri="{BB962C8B-B14F-4D97-AF65-F5344CB8AC3E}">
        <p14:creationId xmlns:p14="http://schemas.microsoft.com/office/powerpoint/2010/main" val="380110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Results: an increase of anthropogenic structures </a:t>
            </a:r>
            <a:endParaRPr lang="en-GB" dirty="0"/>
          </a:p>
        </p:txBody>
      </p:sp>
      <p:sp>
        <p:nvSpPr>
          <p:cNvPr id="3" name="Zástupný symbol pro obsah 2"/>
          <p:cNvSpPr>
            <a:spLocks noGrp="1"/>
          </p:cNvSpPr>
          <p:nvPr>
            <p:ph idx="1"/>
          </p:nvPr>
        </p:nvSpPr>
        <p:spPr>
          <a:xfrm>
            <a:off x="838200" y="1825624"/>
            <a:ext cx="10515600" cy="2597816"/>
          </a:xfrm>
        </p:spPr>
        <p:txBody>
          <a:bodyPr>
            <a:normAutofit fontScale="92500" lnSpcReduction="10000"/>
          </a:bodyPr>
          <a:lstStyle/>
          <a:p>
            <a:r>
              <a:rPr lang="cs-CZ" dirty="0" smtClean="0"/>
              <a:t>U</a:t>
            </a:r>
            <a:r>
              <a:rPr lang="en-GB" dirty="0" err="1" smtClean="0"/>
              <a:t>rban</a:t>
            </a:r>
            <a:r>
              <a:rPr lang="en-GB" dirty="0" smtClean="0"/>
              <a:t> </a:t>
            </a:r>
            <a:r>
              <a:rPr lang="en-GB" dirty="0"/>
              <a:t>areas </a:t>
            </a:r>
            <a:r>
              <a:rPr lang="en-GB" dirty="0" smtClean="0"/>
              <a:t>increased </a:t>
            </a:r>
            <a:r>
              <a:rPr lang="en-GB" dirty="0"/>
              <a:t>more than 1.5 </a:t>
            </a:r>
            <a:r>
              <a:rPr lang="en-GB" dirty="0" smtClean="0"/>
              <a:t>times</a:t>
            </a:r>
            <a:endParaRPr lang="cs-CZ" dirty="0" smtClean="0"/>
          </a:p>
          <a:p>
            <a:r>
              <a:rPr lang="cs-CZ" dirty="0" smtClean="0"/>
              <a:t>R</a:t>
            </a:r>
            <a:r>
              <a:rPr lang="en-GB" dirty="0" err="1" smtClean="0"/>
              <a:t>ecreation</a:t>
            </a:r>
            <a:r>
              <a:rPr lang="cs-CZ" dirty="0" smtClean="0"/>
              <a:t>al </a:t>
            </a:r>
            <a:r>
              <a:rPr lang="en-GB" dirty="0" smtClean="0"/>
              <a:t>areas were</a:t>
            </a:r>
            <a:r>
              <a:rPr lang="cs-CZ" dirty="0" smtClean="0"/>
              <a:t> </a:t>
            </a:r>
            <a:r>
              <a:rPr lang="en-GB" dirty="0" smtClean="0"/>
              <a:t>in 2016 even more than 49 times larger than in 1950s (from 0.3 to 16.5 km</a:t>
            </a:r>
            <a:r>
              <a:rPr lang="en-GB" baseline="30000" dirty="0" smtClean="0"/>
              <a:t>2</a:t>
            </a:r>
            <a:r>
              <a:rPr lang="en-GB" dirty="0" smtClean="0"/>
              <a:t>)</a:t>
            </a:r>
            <a:endParaRPr lang="cs-CZ" dirty="0" smtClean="0"/>
          </a:p>
          <a:p>
            <a:r>
              <a:rPr lang="cs-CZ" dirty="0" smtClean="0"/>
              <a:t>R</a:t>
            </a:r>
            <a:r>
              <a:rPr lang="en-GB" dirty="0" err="1" smtClean="0"/>
              <a:t>ecreational</a:t>
            </a:r>
            <a:r>
              <a:rPr lang="en-GB" dirty="0" smtClean="0"/>
              <a:t> </a:t>
            </a:r>
            <a:r>
              <a:rPr lang="en-GB" dirty="0"/>
              <a:t>infrastructures </a:t>
            </a:r>
            <a:r>
              <a:rPr lang="en-GB" dirty="0" smtClean="0"/>
              <a:t>increase</a:t>
            </a:r>
            <a:r>
              <a:rPr lang="cs-CZ" dirty="0" smtClean="0"/>
              <a:t>d</a:t>
            </a:r>
            <a:r>
              <a:rPr lang="en-GB" dirty="0" smtClean="0"/>
              <a:t> </a:t>
            </a:r>
            <a:r>
              <a:rPr lang="en-GB" dirty="0"/>
              <a:t>from 9.2 km </a:t>
            </a:r>
            <a:r>
              <a:rPr lang="en-GB" dirty="0" smtClean="0"/>
              <a:t>to </a:t>
            </a:r>
            <a:r>
              <a:rPr lang="en-GB" dirty="0"/>
              <a:t>262.6 </a:t>
            </a:r>
            <a:r>
              <a:rPr lang="en-GB" dirty="0" smtClean="0"/>
              <a:t>km</a:t>
            </a:r>
            <a:endParaRPr lang="cs-CZ" dirty="0" smtClean="0"/>
          </a:p>
          <a:p>
            <a:r>
              <a:rPr lang="en-GB" dirty="0" smtClean="0"/>
              <a:t>An example from </a:t>
            </a:r>
            <a:r>
              <a:rPr lang="en-GB" dirty="0" err="1" smtClean="0"/>
              <a:t>Krkonošský</a:t>
            </a:r>
            <a:r>
              <a:rPr lang="en-GB" dirty="0" smtClean="0"/>
              <a:t> </a:t>
            </a:r>
            <a:r>
              <a:rPr lang="en-GB" dirty="0"/>
              <a:t>National </a:t>
            </a:r>
            <a:r>
              <a:rPr lang="en-GB" dirty="0" smtClean="0"/>
              <a:t>Park</a:t>
            </a:r>
            <a:r>
              <a:rPr lang="cs-CZ" dirty="0" smtClean="0"/>
              <a:t> (KRNAP)</a:t>
            </a:r>
            <a:r>
              <a:rPr lang="en-GB" dirty="0" smtClean="0"/>
              <a:t> </a:t>
            </a:r>
            <a:r>
              <a:rPr lang="en-GB" dirty="0"/>
              <a:t>including buffer zone (550 km</a:t>
            </a:r>
            <a:r>
              <a:rPr lang="en-GB" baseline="30000" dirty="0"/>
              <a:t>2</a:t>
            </a:r>
            <a:r>
              <a:rPr lang="en-GB" dirty="0" smtClean="0"/>
              <a:t>)</a:t>
            </a:r>
            <a:r>
              <a:rPr lang="cs-CZ" dirty="0" smtClean="0"/>
              <a:t> (</a:t>
            </a:r>
            <a:r>
              <a:rPr lang="en-GB" dirty="0" smtClean="0"/>
              <a:t>see tab</a:t>
            </a:r>
            <a:r>
              <a:rPr lang="cs-CZ" dirty="0" smtClean="0"/>
              <a:t>)</a:t>
            </a:r>
          </a:p>
          <a:p>
            <a:endParaRPr lang="cs-CZ" dirty="0" smtClean="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5</a:t>
            </a:fld>
            <a:endParaRPr lang="cs-CZ"/>
          </a:p>
        </p:txBody>
      </p:sp>
      <p:graphicFrame>
        <p:nvGraphicFramePr>
          <p:cNvPr id="6" name="Tabulka 5"/>
          <p:cNvGraphicFramePr>
            <a:graphicFrameLocks noGrp="1"/>
          </p:cNvGraphicFramePr>
          <p:nvPr>
            <p:extLst>
              <p:ext uri="{D42A27DB-BD31-4B8C-83A1-F6EECF244321}">
                <p14:modId xmlns:p14="http://schemas.microsoft.com/office/powerpoint/2010/main" val="949728902"/>
              </p:ext>
            </p:extLst>
          </p:nvPr>
        </p:nvGraphicFramePr>
        <p:xfrm>
          <a:off x="838200" y="4423440"/>
          <a:ext cx="9864012" cy="2298035"/>
        </p:xfrm>
        <a:graphic>
          <a:graphicData uri="http://schemas.openxmlformats.org/drawingml/2006/table">
            <a:tbl>
              <a:tblPr firstRow="1" firstCol="1" bandRow="1">
                <a:tableStyleId>{5C22544A-7EE6-4342-B048-85BDC9FD1C3A}</a:tableStyleId>
              </a:tblPr>
              <a:tblGrid>
                <a:gridCol w="1314637">
                  <a:extLst>
                    <a:ext uri="{9D8B030D-6E8A-4147-A177-3AD203B41FA5}">
                      <a16:colId xmlns:a16="http://schemas.microsoft.com/office/drawing/2014/main" val="3126828942"/>
                    </a:ext>
                  </a:extLst>
                </a:gridCol>
                <a:gridCol w="2064599">
                  <a:extLst>
                    <a:ext uri="{9D8B030D-6E8A-4147-A177-3AD203B41FA5}">
                      <a16:colId xmlns:a16="http://schemas.microsoft.com/office/drawing/2014/main" val="1056555052"/>
                    </a:ext>
                  </a:extLst>
                </a:gridCol>
                <a:gridCol w="2808514">
                  <a:extLst>
                    <a:ext uri="{9D8B030D-6E8A-4147-A177-3AD203B41FA5}">
                      <a16:colId xmlns:a16="http://schemas.microsoft.com/office/drawing/2014/main" val="2604335612"/>
                    </a:ext>
                  </a:extLst>
                </a:gridCol>
                <a:gridCol w="3676262">
                  <a:extLst>
                    <a:ext uri="{9D8B030D-6E8A-4147-A177-3AD203B41FA5}">
                      <a16:colId xmlns:a16="http://schemas.microsoft.com/office/drawing/2014/main" val="3950558647"/>
                    </a:ext>
                  </a:extLst>
                </a:gridCol>
              </a:tblGrid>
              <a:tr h="459607">
                <a:tc>
                  <a:txBody>
                    <a:bodyPr/>
                    <a:lstStyle/>
                    <a:p>
                      <a:pPr algn="just">
                        <a:lnSpc>
                          <a:spcPct val="150000"/>
                        </a:lnSpc>
                        <a:spcAft>
                          <a:spcPts val="0"/>
                        </a:spcAft>
                      </a:pPr>
                      <a:r>
                        <a:rPr lang="en-GB" sz="2000" dirty="0">
                          <a:effectLst/>
                        </a:rPr>
                        <a:t>Year</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000" dirty="0">
                          <a:effectLst/>
                        </a:rPr>
                        <a:t>Urban areas (km</a:t>
                      </a:r>
                      <a:r>
                        <a:rPr lang="en-GB" sz="2000" baseline="30000" dirty="0">
                          <a:effectLst/>
                        </a:rPr>
                        <a:t>2</a:t>
                      </a:r>
                      <a:r>
                        <a:rPr lang="en-GB" sz="2000" dirty="0">
                          <a:effectLst/>
                        </a:rPr>
                        <a:t>)</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000">
                          <a:effectLst/>
                        </a:rPr>
                        <a:t>Recreational areas (km</a:t>
                      </a:r>
                      <a:r>
                        <a:rPr lang="en-GB" sz="2000" baseline="30000">
                          <a:effectLst/>
                        </a:rPr>
                        <a:t>2</a:t>
                      </a:r>
                      <a:r>
                        <a:rPr lang="en-GB" sz="2000">
                          <a:effectLst/>
                        </a:rPr>
                        <a:t>)</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000">
                          <a:effectLst/>
                        </a:rPr>
                        <a:t>Recreational infrastructure (km)</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1493277"/>
                  </a:ext>
                </a:extLst>
              </a:tr>
              <a:tr h="459607">
                <a:tc>
                  <a:txBody>
                    <a:bodyPr/>
                    <a:lstStyle/>
                    <a:p>
                      <a:pPr algn="just">
                        <a:lnSpc>
                          <a:spcPct val="150000"/>
                        </a:lnSpc>
                        <a:spcAft>
                          <a:spcPts val="0"/>
                        </a:spcAft>
                      </a:pPr>
                      <a:r>
                        <a:rPr lang="en-GB" sz="2000">
                          <a:effectLst/>
                        </a:rPr>
                        <a:t>1950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18.26</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0.08</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7.64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0582781"/>
                  </a:ext>
                </a:extLst>
              </a:tr>
              <a:tr h="459607">
                <a:tc>
                  <a:txBody>
                    <a:bodyPr/>
                    <a:lstStyle/>
                    <a:p>
                      <a:pPr algn="just">
                        <a:lnSpc>
                          <a:spcPct val="150000"/>
                        </a:lnSpc>
                        <a:spcAft>
                          <a:spcPts val="0"/>
                        </a:spcAft>
                      </a:pPr>
                      <a:r>
                        <a:rPr lang="en-GB" sz="2000">
                          <a:effectLst/>
                        </a:rPr>
                        <a:t>1990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19.98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3.35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60.76</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335103"/>
                  </a:ext>
                </a:extLst>
              </a:tr>
              <a:tr h="459607">
                <a:tc>
                  <a:txBody>
                    <a:bodyPr/>
                    <a:lstStyle/>
                    <a:p>
                      <a:pPr algn="just">
                        <a:lnSpc>
                          <a:spcPct val="150000"/>
                        </a:lnSpc>
                        <a:spcAft>
                          <a:spcPts val="0"/>
                        </a:spcAft>
                      </a:pPr>
                      <a:r>
                        <a:rPr lang="en-GB" sz="2000">
                          <a:effectLst/>
                        </a:rPr>
                        <a:t>2004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22.93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4.56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86.43</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3505867"/>
                  </a:ext>
                </a:extLst>
              </a:tr>
              <a:tr h="459607">
                <a:tc>
                  <a:txBody>
                    <a:bodyPr/>
                    <a:lstStyle/>
                    <a:p>
                      <a:pPr algn="just">
                        <a:lnSpc>
                          <a:spcPct val="150000"/>
                        </a:lnSpc>
                        <a:spcAft>
                          <a:spcPts val="0"/>
                        </a:spcAft>
                      </a:pPr>
                      <a:r>
                        <a:rPr lang="en-GB" sz="2000">
                          <a:effectLst/>
                        </a:rPr>
                        <a:t>2016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23.91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a:effectLst/>
                        </a:rPr>
                        <a:t>5.79</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dirty="0">
                          <a:effectLst/>
                        </a:rPr>
                        <a:t>116.34</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8178414"/>
                  </a:ext>
                </a:extLst>
              </a:tr>
            </a:tbl>
          </a:graphicData>
        </a:graphic>
      </p:graphicFrame>
    </p:spTree>
    <p:extLst>
      <p:ext uri="{BB962C8B-B14F-4D97-AF65-F5344CB8AC3E}">
        <p14:creationId xmlns:p14="http://schemas.microsoft.com/office/powerpoint/2010/main" val="5557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Results</a:t>
            </a:r>
            <a:r>
              <a:rPr lang="cs-CZ" b="1" dirty="0" smtClean="0"/>
              <a:t>: </a:t>
            </a:r>
            <a:r>
              <a:rPr lang="en-GB" b="1" dirty="0" smtClean="0"/>
              <a:t>different trajectories of urban development</a:t>
            </a:r>
            <a:endParaRPr lang="en-GB"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6</a:t>
            </a:fld>
            <a:endParaRPr lang="cs-CZ"/>
          </a:p>
        </p:txBody>
      </p:sp>
      <p:sp>
        <p:nvSpPr>
          <p:cNvPr id="11" name="Zástupný symbol pro obsah 2"/>
          <p:cNvSpPr txBox="1">
            <a:spLocks/>
          </p:cNvSpPr>
          <p:nvPr/>
        </p:nvSpPr>
        <p:spPr>
          <a:xfrm>
            <a:off x="838200" y="1825624"/>
            <a:ext cx="4498910" cy="4733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Clustering by urban areas shows three groups of areas</a:t>
            </a:r>
          </a:p>
          <a:p>
            <a:pPr lvl="1"/>
            <a:r>
              <a:rPr lang="cs-CZ" dirty="0" smtClean="0"/>
              <a:t>Šumava and České Švýcarsko </a:t>
            </a:r>
            <a:r>
              <a:rPr lang="en-GB" dirty="0" smtClean="0"/>
              <a:t>with small share of urban areas</a:t>
            </a:r>
          </a:p>
          <a:p>
            <a:pPr lvl="1"/>
            <a:r>
              <a:rPr lang="en-GB" dirty="0" err="1" smtClean="0"/>
              <a:t>Beskydy</a:t>
            </a:r>
            <a:r>
              <a:rPr lang="en-GB" dirty="0" smtClean="0"/>
              <a:t>, </a:t>
            </a:r>
            <a:r>
              <a:rPr lang="en-GB" dirty="0" err="1"/>
              <a:t>Jeseníky</a:t>
            </a:r>
            <a:r>
              <a:rPr lang="en-GB" dirty="0"/>
              <a:t> </a:t>
            </a:r>
            <a:r>
              <a:rPr lang="en-GB" dirty="0" smtClean="0"/>
              <a:t>and </a:t>
            </a:r>
            <a:r>
              <a:rPr lang="en-GB" dirty="0"/>
              <a:t>KRNAP had medium </a:t>
            </a:r>
            <a:r>
              <a:rPr lang="en-GB" dirty="0" smtClean="0"/>
              <a:t>rate</a:t>
            </a:r>
            <a:endParaRPr lang="cs-CZ" dirty="0" smtClean="0"/>
          </a:p>
          <a:p>
            <a:pPr lvl="1"/>
            <a:r>
              <a:rPr lang="cs-CZ" dirty="0" smtClean="0"/>
              <a:t>T</a:t>
            </a:r>
            <a:r>
              <a:rPr lang="en-GB" dirty="0" smtClean="0"/>
              <a:t>he </a:t>
            </a:r>
            <a:r>
              <a:rPr lang="en-GB" dirty="0"/>
              <a:t>rest of the areas were clustered with the highest rate of urban areas growth (</a:t>
            </a:r>
            <a:r>
              <a:rPr lang="en-GB" dirty="0" smtClean="0"/>
              <a:t>see </a:t>
            </a:r>
            <a:r>
              <a:rPr lang="en-GB" dirty="0"/>
              <a:t>example of </a:t>
            </a:r>
            <a:r>
              <a:rPr lang="en-GB" dirty="0" err="1"/>
              <a:t>Železné</a:t>
            </a:r>
            <a:r>
              <a:rPr lang="en-GB" dirty="0"/>
              <a:t> </a:t>
            </a:r>
            <a:r>
              <a:rPr lang="en-GB" dirty="0" err="1"/>
              <a:t>hory</a:t>
            </a:r>
            <a:r>
              <a:rPr lang="en-GB" dirty="0"/>
              <a:t> PLA with one of the largest growths</a:t>
            </a:r>
            <a:r>
              <a:rPr lang="en-GB" dirty="0" smtClean="0"/>
              <a:t>)</a:t>
            </a:r>
            <a:endParaRPr lang="cs-CZ" dirty="0"/>
          </a:p>
          <a:p>
            <a:pPr lvl="1"/>
            <a:endParaRPr lang="cs-CZ" dirty="0"/>
          </a:p>
        </p:txBody>
      </p:sp>
      <p:pic>
        <p:nvPicPr>
          <p:cNvPr id="13" name="Zástupný symbol pro obsah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4053" y="1847850"/>
            <a:ext cx="6154310" cy="4351338"/>
          </a:xfrm>
        </p:spPr>
      </p:pic>
    </p:spTree>
    <p:extLst>
      <p:ext uri="{BB962C8B-B14F-4D97-AF65-F5344CB8AC3E}">
        <p14:creationId xmlns:p14="http://schemas.microsoft.com/office/powerpoint/2010/main" val="406221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Results</a:t>
            </a:r>
            <a:r>
              <a:rPr lang="cs-CZ" b="1" dirty="0" smtClean="0"/>
              <a:t>: </a:t>
            </a:r>
            <a:r>
              <a:rPr lang="en-GB" b="1" dirty="0" smtClean="0"/>
              <a:t>different trajectories </a:t>
            </a:r>
            <a:r>
              <a:rPr lang="cs-CZ" b="1" dirty="0" err="1" smtClean="0"/>
              <a:t>of</a:t>
            </a:r>
            <a:r>
              <a:rPr lang="cs-CZ" b="1" dirty="0" smtClean="0"/>
              <a:t> </a:t>
            </a:r>
            <a:r>
              <a:rPr lang="en-GB" b="1" dirty="0" smtClean="0"/>
              <a:t>recreational</a:t>
            </a:r>
            <a:r>
              <a:rPr lang="cs-CZ" b="1" dirty="0" smtClean="0"/>
              <a:t> </a:t>
            </a:r>
            <a:r>
              <a:rPr lang="en-GB" b="1" dirty="0" smtClean="0"/>
              <a:t>development</a:t>
            </a:r>
            <a:endParaRPr lang="en-GB"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7</a:t>
            </a:fld>
            <a:endParaRPr lang="cs-CZ"/>
          </a:p>
        </p:txBody>
      </p:sp>
      <p:sp>
        <p:nvSpPr>
          <p:cNvPr id="11" name="Zástupný symbol pro obsah 2"/>
          <p:cNvSpPr txBox="1">
            <a:spLocks/>
          </p:cNvSpPr>
          <p:nvPr/>
        </p:nvSpPr>
        <p:spPr>
          <a:xfrm>
            <a:off x="838200" y="1825624"/>
            <a:ext cx="4498910" cy="47337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Clustering by recreational areas and infrastructure</a:t>
            </a:r>
            <a:r>
              <a:rPr lang="cs-CZ" dirty="0" smtClean="0"/>
              <a:t>:</a:t>
            </a:r>
          </a:p>
          <a:p>
            <a:pPr lvl="1"/>
            <a:r>
              <a:rPr lang="en-GB" dirty="0"/>
              <a:t>KRNAP </a:t>
            </a:r>
            <a:r>
              <a:rPr lang="en-GB" dirty="0" smtClean="0"/>
              <a:t>(see</a:t>
            </a:r>
            <a:r>
              <a:rPr lang="cs-CZ" dirty="0" smtClean="0"/>
              <a:t> map</a:t>
            </a:r>
            <a:r>
              <a:rPr lang="en-GB" dirty="0" smtClean="0"/>
              <a:t>) </a:t>
            </a:r>
            <a:r>
              <a:rPr lang="en-GB" dirty="0"/>
              <a:t>represents its own category with the highest share and development of recreational areas and </a:t>
            </a:r>
            <a:r>
              <a:rPr lang="en-GB" dirty="0" smtClean="0"/>
              <a:t>infrastructure</a:t>
            </a:r>
            <a:endParaRPr lang="cs-CZ" dirty="0" smtClean="0"/>
          </a:p>
          <a:p>
            <a:pPr lvl="1"/>
            <a:r>
              <a:rPr lang="en-GB" dirty="0"/>
              <a:t>Medium growth was recorded within a </a:t>
            </a:r>
            <a:r>
              <a:rPr lang="en-GB" dirty="0" smtClean="0"/>
              <a:t>group</a:t>
            </a:r>
            <a:r>
              <a:rPr lang="cs-CZ" dirty="0" smtClean="0"/>
              <a:t> </a:t>
            </a:r>
            <a:r>
              <a:rPr lang="en-GB" dirty="0" smtClean="0"/>
              <a:t>created</a:t>
            </a:r>
            <a:r>
              <a:rPr lang="cs-CZ" dirty="0" smtClean="0"/>
              <a:t> by</a:t>
            </a:r>
            <a:r>
              <a:rPr lang="en-GB" dirty="0" smtClean="0"/>
              <a:t> </a:t>
            </a:r>
            <a:r>
              <a:rPr lang="en-GB" dirty="0" err="1" smtClean="0"/>
              <a:t>Beskydy</a:t>
            </a:r>
            <a:r>
              <a:rPr lang="en-GB" dirty="0" smtClean="0"/>
              <a:t>, </a:t>
            </a:r>
            <a:r>
              <a:rPr lang="en-GB" dirty="0" err="1" smtClean="0"/>
              <a:t>Jeseníky</a:t>
            </a:r>
            <a:r>
              <a:rPr lang="en-GB" dirty="0" smtClean="0"/>
              <a:t>, </a:t>
            </a:r>
            <a:r>
              <a:rPr lang="en-GB" dirty="0" err="1"/>
              <a:t>Jizerské</a:t>
            </a:r>
            <a:r>
              <a:rPr lang="en-GB" dirty="0"/>
              <a:t> </a:t>
            </a:r>
            <a:r>
              <a:rPr lang="en-GB" dirty="0" err="1" smtClean="0"/>
              <a:t>hory</a:t>
            </a:r>
            <a:r>
              <a:rPr lang="en-GB" dirty="0" smtClean="0"/>
              <a:t> </a:t>
            </a:r>
            <a:r>
              <a:rPr lang="en-GB" dirty="0"/>
              <a:t>and </a:t>
            </a:r>
            <a:r>
              <a:rPr lang="en-GB" dirty="0" err="1"/>
              <a:t>Lužické</a:t>
            </a:r>
            <a:r>
              <a:rPr lang="en-GB" dirty="0"/>
              <a:t> </a:t>
            </a:r>
            <a:r>
              <a:rPr lang="en-GB" dirty="0" err="1" smtClean="0"/>
              <a:t>hory</a:t>
            </a:r>
            <a:r>
              <a:rPr lang="en-GB" dirty="0" smtClean="0"/>
              <a:t> </a:t>
            </a:r>
            <a:r>
              <a:rPr lang="en-GB" dirty="0"/>
              <a:t>and concerning the infrastructure </a:t>
            </a:r>
            <a:r>
              <a:rPr lang="en-GB" dirty="0" smtClean="0"/>
              <a:t>group </a:t>
            </a:r>
            <a:r>
              <a:rPr lang="en-GB" dirty="0"/>
              <a:t>is created by same areas without </a:t>
            </a:r>
            <a:r>
              <a:rPr lang="en-GB" dirty="0" err="1"/>
              <a:t>Lužické</a:t>
            </a:r>
            <a:r>
              <a:rPr lang="en-GB" dirty="0"/>
              <a:t> </a:t>
            </a:r>
            <a:r>
              <a:rPr lang="en-GB" dirty="0" err="1" smtClean="0"/>
              <a:t>hory</a:t>
            </a:r>
            <a:endParaRPr lang="cs-CZ" dirty="0" smtClean="0"/>
          </a:p>
          <a:p>
            <a:pPr lvl="1"/>
            <a:r>
              <a:rPr lang="en-GB" dirty="0" smtClean="0"/>
              <a:t>Other </a:t>
            </a:r>
            <a:r>
              <a:rPr lang="en-GB" dirty="0"/>
              <a:t>PLAs and NPs are in the group of less-affected areas.</a:t>
            </a:r>
            <a:endParaRPr lang="cs-CZ" dirty="0"/>
          </a:p>
          <a:p>
            <a:pPr lvl="1"/>
            <a:endParaRPr lang="cs-CZ" dirty="0"/>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83247" y="1690688"/>
            <a:ext cx="6254705" cy="4422321"/>
          </a:xfrm>
        </p:spPr>
      </p:pic>
    </p:spTree>
    <p:extLst>
      <p:ext uri="{BB962C8B-B14F-4D97-AF65-F5344CB8AC3E}">
        <p14:creationId xmlns:p14="http://schemas.microsoft.com/office/powerpoint/2010/main" val="79196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Results: landscape fragmentation</a:t>
            </a:r>
            <a:endParaRPr lang="en-GB"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8</a:t>
            </a:fld>
            <a:endParaRPr lang="cs-CZ"/>
          </a:p>
        </p:txBody>
      </p:sp>
      <p:sp>
        <p:nvSpPr>
          <p:cNvPr id="11" name="Zástupný symbol pro obsah 2"/>
          <p:cNvSpPr txBox="1">
            <a:spLocks/>
          </p:cNvSpPr>
          <p:nvPr/>
        </p:nvSpPr>
        <p:spPr>
          <a:xfrm>
            <a:off x="838198" y="1825624"/>
            <a:ext cx="4200333" cy="3185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t>E</a:t>
            </a:r>
            <a:r>
              <a:rPr lang="en-US" sz="2400" dirty="0" err="1" smtClean="0"/>
              <a:t>nvironmental</a:t>
            </a:r>
            <a:r>
              <a:rPr lang="en-US" sz="2400" dirty="0" smtClean="0"/>
              <a:t> factors are crucial for level of landscape fragmentation</a:t>
            </a:r>
            <a:endParaRPr lang="cs-CZ" sz="2400" dirty="0" smtClean="0"/>
          </a:p>
          <a:p>
            <a:r>
              <a:rPr lang="en-US" sz="2400" dirty="0" smtClean="0"/>
              <a:t>Topography</a:t>
            </a:r>
            <a:r>
              <a:rPr lang="cs-CZ" sz="2400" dirty="0" smtClean="0"/>
              <a:t> </a:t>
            </a:r>
            <a:r>
              <a:rPr lang="en-US" sz="2400" dirty="0" smtClean="0"/>
              <a:t>(mountains, highland, lowland, deep valleys etc.) determines road network density and subsequently</a:t>
            </a:r>
            <a:r>
              <a:rPr lang="cs-CZ" sz="2400" dirty="0"/>
              <a:t> </a:t>
            </a:r>
            <a:r>
              <a:rPr lang="en-GB" sz="2400" dirty="0" smtClean="0"/>
              <a:t>level </a:t>
            </a:r>
            <a:r>
              <a:rPr lang="en-GB" sz="2400" dirty="0"/>
              <a:t>of landscape </a:t>
            </a:r>
            <a:r>
              <a:rPr lang="en-GB" sz="2400" dirty="0" smtClean="0"/>
              <a:t>fragmentation</a:t>
            </a:r>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41095" y="1506536"/>
            <a:ext cx="3293839" cy="4658639"/>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429" y="1506536"/>
            <a:ext cx="3862666" cy="2731056"/>
          </a:xfrm>
          <a:prstGeom prst="rect">
            <a:avLst/>
          </a:prstGeom>
        </p:spPr>
      </p:pic>
      <p:sp>
        <p:nvSpPr>
          <p:cNvPr id="12" name="Zástupný symbol pro obsah 2"/>
          <p:cNvSpPr txBox="1">
            <a:spLocks/>
          </p:cNvSpPr>
          <p:nvPr/>
        </p:nvSpPr>
        <p:spPr>
          <a:xfrm>
            <a:off x="838198" y="5011341"/>
            <a:ext cx="7711985" cy="1153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Despite the topography effect, the landscape fragmentation by urban areas is increasing in all assessed areas in accordance with urban areas development</a:t>
            </a:r>
            <a:endParaRPr lang="cs-CZ" sz="2400" dirty="0" smtClean="0"/>
          </a:p>
        </p:txBody>
      </p:sp>
    </p:spTree>
    <p:extLst>
      <p:ext uri="{BB962C8B-B14F-4D97-AF65-F5344CB8AC3E}">
        <p14:creationId xmlns:p14="http://schemas.microsoft.com/office/powerpoint/2010/main" val="392444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Discussion</a:t>
            </a:r>
            <a:endParaRPr lang="en-GB" dirty="0"/>
          </a:p>
        </p:txBody>
      </p:sp>
      <p:sp>
        <p:nvSpPr>
          <p:cNvPr id="4" name="Zástupný symbol pro číslo snímku 3"/>
          <p:cNvSpPr>
            <a:spLocks noGrp="1"/>
          </p:cNvSpPr>
          <p:nvPr>
            <p:ph type="sldNum" sz="quarter" idx="12"/>
          </p:nvPr>
        </p:nvSpPr>
        <p:spPr/>
        <p:txBody>
          <a:bodyPr/>
          <a:lstStyle/>
          <a:p>
            <a:fld id="{90F92EC6-0531-4130-884C-6B51D3238C85}" type="slidenum">
              <a:rPr lang="cs-CZ" smtClean="0"/>
              <a:t>9</a:t>
            </a:fld>
            <a:endParaRPr lang="cs-CZ"/>
          </a:p>
        </p:txBody>
      </p:sp>
      <p:sp>
        <p:nvSpPr>
          <p:cNvPr id="3" name="Zástupný symbol pro obsah 2"/>
          <p:cNvSpPr>
            <a:spLocks noGrp="1"/>
          </p:cNvSpPr>
          <p:nvPr>
            <p:ph idx="1"/>
          </p:nvPr>
        </p:nvSpPr>
        <p:spPr>
          <a:xfrm>
            <a:off x="838200" y="1720527"/>
            <a:ext cx="10515600" cy="4351338"/>
          </a:xfrm>
        </p:spPr>
        <p:txBody>
          <a:bodyPr>
            <a:normAutofit/>
          </a:bodyPr>
          <a:lstStyle/>
          <a:p>
            <a:r>
              <a:rPr lang="en-GB" dirty="0"/>
              <a:t>The small increase of anthropogenic structures was recorded in the </a:t>
            </a:r>
            <a:r>
              <a:rPr lang="en-GB" dirty="0" err="1"/>
              <a:t>Šumava</a:t>
            </a:r>
            <a:r>
              <a:rPr lang="en-GB" dirty="0"/>
              <a:t> NP and PLA and the </a:t>
            </a:r>
            <a:r>
              <a:rPr lang="en-GB" dirty="0" err="1"/>
              <a:t>České</a:t>
            </a:r>
            <a:r>
              <a:rPr lang="en-GB" dirty="0"/>
              <a:t> </a:t>
            </a:r>
            <a:r>
              <a:rPr lang="en-GB" dirty="0" err="1"/>
              <a:t>Švýcarsko</a:t>
            </a:r>
            <a:r>
              <a:rPr lang="en-GB" dirty="0"/>
              <a:t> NP, likely due to location on the border with decline of settlements in 1950s and subsequently higher level of protection (NP</a:t>
            </a:r>
            <a:r>
              <a:rPr lang="en-GB" dirty="0" smtClean="0"/>
              <a:t>)</a:t>
            </a:r>
            <a:endParaRPr lang="cs-CZ" dirty="0" smtClean="0"/>
          </a:p>
          <a:p>
            <a:r>
              <a:rPr lang="cs-CZ" dirty="0" smtClean="0"/>
              <a:t>N</a:t>
            </a:r>
            <a:r>
              <a:rPr lang="en-GB" dirty="0" smtClean="0"/>
              <a:t>on-mountainous areas </a:t>
            </a:r>
            <a:r>
              <a:rPr lang="en-GB" dirty="0"/>
              <a:t>in lower and medium altitude and often in inland of </a:t>
            </a:r>
            <a:r>
              <a:rPr lang="en-GB" dirty="0" err="1"/>
              <a:t>Czechia</a:t>
            </a:r>
            <a:r>
              <a:rPr lang="en-GB" dirty="0"/>
              <a:t> with continuous spatial and social development recorded higher rate of urban areas growth and share.</a:t>
            </a:r>
            <a:endParaRPr lang="cs-CZ" dirty="0"/>
          </a:p>
          <a:p>
            <a:r>
              <a:rPr lang="cs-CZ" dirty="0"/>
              <a:t>M</a:t>
            </a:r>
            <a:r>
              <a:rPr lang="en-GB" dirty="0" err="1" smtClean="0"/>
              <a:t>ountainous</a:t>
            </a:r>
            <a:r>
              <a:rPr lang="en-GB" dirty="0" smtClean="0"/>
              <a:t> </a:t>
            </a:r>
            <a:r>
              <a:rPr lang="cs-CZ" dirty="0" err="1" smtClean="0"/>
              <a:t>areas</a:t>
            </a:r>
            <a:r>
              <a:rPr lang="en-GB" dirty="0" smtClean="0"/>
              <a:t> </a:t>
            </a:r>
            <a:r>
              <a:rPr lang="en-GB" dirty="0"/>
              <a:t>show generally higher share of recreational structures. Enormous rate of growth and the highest share was recorded in KRNAP. </a:t>
            </a:r>
            <a:endParaRPr lang="cs-CZ" dirty="0" smtClean="0"/>
          </a:p>
        </p:txBody>
      </p:sp>
    </p:spTree>
    <p:extLst>
      <p:ext uri="{BB962C8B-B14F-4D97-AF65-F5344CB8AC3E}">
        <p14:creationId xmlns:p14="http://schemas.microsoft.com/office/powerpoint/2010/main" val="390476315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1521</Words>
  <Application>Microsoft Office PowerPoint</Application>
  <PresentationFormat>Širokoúhlá obrazovka</PresentationFormat>
  <Paragraphs>97</Paragraphs>
  <Slides>10</Slides>
  <Notes>10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Calibri Light</vt:lpstr>
      <vt:lpstr>Times New Roman</vt:lpstr>
      <vt:lpstr>Motiv Office</vt:lpstr>
      <vt:lpstr>Landscape monitoring: urbanization and recreation in protected areas. Where to draw the line? </vt:lpstr>
      <vt:lpstr>Introduction</vt:lpstr>
      <vt:lpstr>Materials and methods I</vt:lpstr>
      <vt:lpstr>Materials and methods II</vt:lpstr>
      <vt:lpstr>Results: an increase of anthropogenic structures </vt:lpstr>
      <vt:lpstr>Results: different trajectories of urban development</vt:lpstr>
      <vt:lpstr>Results: different trajectories of recreational development</vt:lpstr>
      <vt:lpstr>Results: landscape fragmentation</vt:lpstr>
      <vt:lpstr>Discussion</vt:lpstr>
      <vt:lpstr>Conclusion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monitoring: urbanization and recreation in protected areas. Where to draw the line?</dc:title>
  <dc:creator>Janik Tomas</dc:creator>
  <cp:lastModifiedBy>Janik Tomas</cp:lastModifiedBy>
  <cp:revision>31</cp:revision>
  <dcterms:created xsi:type="dcterms:W3CDTF">2020-04-28T06:40:54Z</dcterms:created>
  <dcterms:modified xsi:type="dcterms:W3CDTF">2020-05-04T06:17:34Z</dcterms:modified>
</cp:coreProperties>
</file>